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4.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86" r:id="rId1"/>
    <p:sldMasterId id="2147483686" r:id="rId2"/>
    <p:sldMasterId id="2147483706" r:id="rId3"/>
    <p:sldMasterId id="2147483712" r:id="rId4"/>
    <p:sldMasterId id="2147483724" r:id="rId5"/>
  </p:sldMasterIdLst>
  <p:notesMasterIdLst>
    <p:notesMasterId r:id="rId13"/>
  </p:notesMasterIdLst>
  <p:handoutMasterIdLst>
    <p:handoutMasterId r:id="rId14"/>
  </p:handoutMasterIdLst>
  <p:sldIdLst>
    <p:sldId id="256" r:id="rId6"/>
    <p:sldId id="260" r:id="rId7"/>
    <p:sldId id="274" r:id="rId8"/>
    <p:sldId id="275" r:id="rId9"/>
    <p:sldId id="276" r:id="rId10"/>
    <p:sldId id="277" r:id="rId11"/>
    <p:sldId id="26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5078"/>
    <a:srgbClr val="85A0A9"/>
    <a:srgbClr val="8C5896"/>
    <a:srgbClr val="7C6560"/>
    <a:srgbClr val="29282D"/>
    <a:srgbClr val="E288B6"/>
    <a:srgbClr val="B38F6A"/>
    <a:srgbClr val="6667AB"/>
    <a:srgbClr val="BBBBBB"/>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1D178D-489F-4E4B-A64F-C7ECA8309F59}" v="37" dt="2022-11-10T03:25:43.235"/>
    <p1510:client id="{6067BB00-15C2-D311-5FB4-C76EFDFEFF40}" v="111" dt="2023-03-25T02:57:34.587"/>
    <p1510:client id="{9D1836CF-FF16-FBDD-F0FD-352FE883DC63}" v="762" dt="2023-03-25T02:43:33.1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4"/>
  </p:normalViewPr>
  <p:slideViewPr>
    <p:cSldViewPr snapToGrid="0">
      <p:cViewPr varScale="1">
        <p:scale>
          <a:sx n="104" d="100"/>
          <a:sy n="104" d="100"/>
        </p:scale>
        <p:origin x="896" y="192"/>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presProps" Target="presProps.xml"/><Relationship Id="rId10" Type="http://schemas.openxmlformats.org/officeDocument/2006/relationships/slide" Target="slides/slide5.xml"/><Relationship Id="rId19" Type="http://schemas.microsoft.com/office/2015/10/relationships/revisionInfo" Target="revisionInfo.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B90044-C46F-43F4-AFA5-359020D7BD37}" type="doc">
      <dgm:prSet loTypeId="urn:microsoft.com/office/officeart/2005/8/layout/default" loCatId="list" qsTypeId="urn:microsoft.com/office/officeart/2005/8/quickstyle/3d3" qsCatId="3D" csTypeId="urn:microsoft.com/office/officeart/2005/8/colors/accent0_1" csCatId="mainScheme" phldr="1"/>
      <dgm:spPr/>
      <dgm:t>
        <a:bodyPr/>
        <a:lstStyle/>
        <a:p>
          <a:endParaRPr lang="en-US"/>
        </a:p>
      </dgm:t>
    </dgm:pt>
    <dgm:pt modelId="{5DF76F8B-3F18-4298-9254-30A94EF4E004}">
      <dgm:prSet/>
      <dgm:spPr/>
      <dgm:t>
        <a:bodyPr/>
        <a:lstStyle/>
        <a:p>
          <a:pPr rtl="0"/>
          <a:r>
            <a:rPr lang="en-US" u="sng" baseline="0" dirty="0"/>
            <a:t>Strengths</a:t>
          </a:r>
          <a:r>
            <a:rPr lang="en-US" baseline="0" dirty="0"/>
            <a:t>:</a:t>
          </a:r>
          <a:r>
            <a:rPr lang="en-US" baseline="0" dirty="0">
              <a:latin typeface="Calibri Light" panose="020F0302020204030204"/>
            </a:rPr>
            <a:t> </a:t>
          </a:r>
          <a:r>
            <a:rPr lang="en-US" baseline="0" dirty="0"/>
            <a:t>Extensive security hardware and software from having a history of government / military contracts and an experienced security team.</a:t>
          </a:r>
          <a:endParaRPr lang="en-US" baseline="0" dirty="0">
            <a:latin typeface="Calibri Light" panose="020F0302020204030204"/>
          </a:endParaRPr>
        </a:p>
      </dgm:t>
    </dgm:pt>
    <dgm:pt modelId="{2FC368CF-4E6D-475F-960F-A6274541ACD1}" type="parTrans" cxnId="{CAF4A980-A75D-4BCC-8375-5E43E2459865}">
      <dgm:prSet/>
      <dgm:spPr/>
      <dgm:t>
        <a:bodyPr/>
        <a:lstStyle/>
        <a:p>
          <a:endParaRPr lang="en-US"/>
        </a:p>
      </dgm:t>
    </dgm:pt>
    <dgm:pt modelId="{AC65AF43-A2B8-478C-99E1-A1983052FAFC}" type="sibTrans" cxnId="{CAF4A980-A75D-4BCC-8375-5E43E2459865}">
      <dgm:prSet/>
      <dgm:spPr/>
      <dgm:t>
        <a:bodyPr/>
        <a:lstStyle/>
        <a:p>
          <a:endParaRPr lang="en-US"/>
        </a:p>
      </dgm:t>
    </dgm:pt>
    <dgm:pt modelId="{6588882B-85FC-448D-971F-C1A16C90BF5D}">
      <dgm:prSet/>
      <dgm:spPr/>
      <dgm:t>
        <a:bodyPr/>
        <a:lstStyle/>
        <a:p>
          <a:r>
            <a:rPr lang="en-US" u="sng" baseline="0" dirty="0"/>
            <a:t>Weaknesses</a:t>
          </a:r>
          <a:r>
            <a:rPr lang="en-US" baseline="0" dirty="0"/>
            <a:t>: Employee awareness, training, and slow turn around implementing updates after identification of evolving threats.</a:t>
          </a:r>
          <a:endParaRPr lang="en-US" dirty="0"/>
        </a:p>
      </dgm:t>
    </dgm:pt>
    <dgm:pt modelId="{81E3160D-F18B-41BA-838B-6C40B257E6CC}" type="parTrans" cxnId="{2A83DCC7-030D-4012-A3FA-EE660CFE4427}">
      <dgm:prSet/>
      <dgm:spPr/>
      <dgm:t>
        <a:bodyPr/>
        <a:lstStyle/>
        <a:p>
          <a:endParaRPr lang="en-US"/>
        </a:p>
      </dgm:t>
    </dgm:pt>
    <dgm:pt modelId="{E41F6A04-4228-44B3-8F43-976E9B446ABA}" type="sibTrans" cxnId="{2A83DCC7-030D-4012-A3FA-EE660CFE4427}">
      <dgm:prSet/>
      <dgm:spPr/>
      <dgm:t>
        <a:bodyPr/>
        <a:lstStyle/>
        <a:p>
          <a:endParaRPr lang="en-US"/>
        </a:p>
      </dgm:t>
    </dgm:pt>
    <dgm:pt modelId="{A4EEA9E6-5AA6-4169-8594-C91F370A6AFA}">
      <dgm:prSet/>
      <dgm:spPr/>
      <dgm:t>
        <a:bodyPr/>
        <a:lstStyle/>
        <a:p>
          <a:r>
            <a:rPr lang="en-US" u="sng" baseline="0" dirty="0"/>
            <a:t>Opportunities</a:t>
          </a:r>
          <a:r>
            <a:rPr lang="en-US" baseline="0" dirty="0"/>
            <a:t>: Potential to grow in the areas of Artificial Intelligence, Machine Learning, and Blockchain.</a:t>
          </a:r>
          <a:endParaRPr lang="en-US" dirty="0"/>
        </a:p>
      </dgm:t>
    </dgm:pt>
    <dgm:pt modelId="{42A17ECC-5563-4806-931B-4A7CABB885EB}" type="parTrans" cxnId="{1CAE1E5F-338E-4501-8E91-D033431FDB39}">
      <dgm:prSet/>
      <dgm:spPr/>
      <dgm:t>
        <a:bodyPr/>
        <a:lstStyle/>
        <a:p>
          <a:endParaRPr lang="en-US"/>
        </a:p>
      </dgm:t>
    </dgm:pt>
    <dgm:pt modelId="{4FDAE8F8-6BED-494E-B02E-C1EEA85A4335}" type="sibTrans" cxnId="{1CAE1E5F-338E-4501-8E91-D033431FDB39}">
      <dgm:prSet/>
      <dgm:spPr/>
      <dgm:t>
        <a:bodyPr/>
        <a:lstStyle/>
        <a:p>
          <a:endParaRPr lang="en-US"/>
        </a:p>
      </dgm:t>
    </dgm:pt>
    <dgm:pt modelId="{89FE32B6-8D5F-4F75-81B6-D7932BB1E246}">
      <dgm:prSet/>
      <dgm:spPr/>
      <dgm:t>
        <a:bodyPr/>
        <a:lstStyle/>
        <a:p>
          <a:r>
            <a:rPr lang="en-US" u="sng" baseline="0" dirty="0"/>
            <a:t>Threats</a:t>
          </a:r>
          <a:r>
            <a:rPr lang="en-US" baseline="0" dirty="0"/>
            <a:t>: Staying up to date with regulatory requirements and defending against a growing sophistication of cyberattacks.</a:t>
          </a:r>
          <a:endParaRPr lang="en-US" dirty="0"/>
        </a:p>
      </dgm:t>
    </dgm:pt>
    <dgm:pt modelId="{DD2FE9F0-FD91-4B6F-BC65-6C6F4E6EC9CF}" type="parTrans" cxnId="{1C0D2378-892F-4B30-A0F8-BF07537CD159}">
      <dgm:prSet/>
      <dgm:spPr/>
      <dgm:t>
        <a:bodyPr/>
        <a:lstStyle/>
        <a:p>
          <a:endParaRPr lang="en-US"/>
        </a:p>
      </dgm:t>
    </dgm:pt>
    <dgm:pt modelId="{D3D94B9F-BBE0-4D4B-A2E4-802457D5D0D2}" type="sibTrans" cxnId="{1C0D2378-892F-4B30-A0F8-BF07537CD159}">
      <dgm:prSet/>
      <dgm:spPr/>
      <dgm:t>
        <a:bodyPr/>
        <a:lstStyle/>
        <a:p>
          <a:endParaRPr lang="en-US"/>
        </a:p>
      </dgm:t>
    </dgm:pt>
    <dgm:pt modelId="{28FE9AD2-FD7D-44BF-A0D8-5482CD72285A}" type="pres">
      <dgm:prSet presAssocID="{96B90044-C46F-43F4-AFA5-359020D7BD37}" presName="diagram" presStyleCnt="0">
        <dgm:presLayoutVars>
          <dgm:dir/>
          <dgm:resizeHandles val="exact"/>
        </dgm:presLayoutVars>
      </dgm:prSet>
      <dgm:spPr/>
    </dgm:pt>
    <dgm:pt modelId="{2EEDB3DF-09EA-4AC0-8D66-EE61B0CE44D8}" type="pres">
      <dgm:prSet presAssocID="{5DF76F8B-3F18-4298-9254-30A94EF4E004}" presName="node" presStyleLbl="node1" presStyleIdx="0" presStyleCnt="4">
        <dgm:presLayoutVars>
          <dgm:bulletEnabled val="1"/>
        </dgm:presLayoutVars>
      </dgm:prSet>
      <dgm:spPr/>
    </dgm:pt>
    <dgm:pt modelId="{558DF2B0-9190-447C-A2FC-5253BDBAFB9A}" type="pres">
      <dgm:prSet presAssocID="{AC65AF43-A2B8-478C-99E1-A1983052FAFC}" presName="sibTrans" presStyleCnt="0"/>
      <dgm:spPr/>
    </dgm:pt>
    <dgm:pt modelId="{96604952-1A84-4538-99B5-F25FC175D2C6}" type="pres">
      <dgm:prSet presAssocID="{6588882B-85FC-448D-971F-C1A16C90BF5D}" presName="node" presStyleLbl="node1" presStyleIdx="1" presStyleCnt="4">
        <dgm:presLayoutVars>
          <dgm:bulletEnabled val="1"/>
        </dgm:presLayoutVars>
      </dgm:prSet>
      <dgm:spPr/>
    </dgm:pt>
    <dgm:pt modelId="{0230FF34-C42E-4DF2-A499-55A0DB31A2A2}" type="pres">
      <dgm:prSet presAssocID="{E41F6A04-4228-44B3-8F43-976E9B446ABA}" presName="sibTrans" presStyleCnt="0"/>
      <dgm:spPr/>
    </dgm:pt>
    <dgm:pt modelId="{8122585B-19E9-4B2B-ACEA-DE997629D88E}" type="pres">
      <dgm:prSet presAssocID="{A4EEA9E6-5AA6-4169-8594-C91F370A6AFA}" presName="node" presStyleLbl="node1" presStyleIdx="2" presStyleCnt="4">
        <dgm:presLayoutVars>
          <dgm:bulletEnabled val="1"/>
        </dgm:presLayoutVars>
      </dgm:prSet>
      <dgm:spPr/>
    </dgm:pt>
    <dgm:pt modelId="{E9B2D9CF-94CB-4FC8-9C55-4FBF9FE96FBD}" type="pres">
      <dgm:prSet presAssocID="{4FDAE8F8-6BED-494E-B02E-C1EEA85A4335}" presName="sibTrans" presStyleCnt="0"/>
      <dgm:spPr/>
    </dgm:pt>
    <dgm:pt modelId="{07170329-3477-4800-99E1-86F48EFA2BFD}" type="pres">
      <dgm:prSet presAssocID="{89FE32B6-8D5F-4F75-81B6-D7932BB1E246}" presName="node" presStyleLbl="node1" presStyleIdx="3" presStyleCnt="4">
        <dgm:presLayoutVars>
          <dgm:bulletEnabled val="1"/>
        </dgm:presLayoutVars>
      </dgm:prSet>
      <dgm:spPr/>
    </dgm:pt>
  </dgm:ptLst>
  <dgm:cxnLst>
    <dgm:cxn modelId="{0AF49906-F46E-4A23-B124-51C47080D184}" type="presOf" srcId="{5DF76F8B-3F18-4298-9254-30A94EF4E004}" destId="{2EEDB3DF-09EA-4AC0-8D66-EE61B0CE44D8}" srcOrd="0" destOrd="0" presId="urn:microsoft.com/office/officeart/2005/8/layout/default"/>
    <dgm:cxn modelId="{6A2A2515-5030-47CA-9E58-5CC7103FDFA7}" type="presOf" srcId="{A4EEA9E6-5AA6-4169-8594-C91F370A6AFA}" destId="{8122585B-19E9-4B2B-ACEA-DE997629D88E}" srcOrd="0" destOrd="0" presId="urn:microsoft.com/office/officeart/2005/8/layout/default"/>
    <dgm:cxn modelId="{77DF7533-F8F0-4790-BAFC-22CBF1380C29}" type="presOf" srcId="{96B90044-C46F-43F4-AFA5-359020D7BD37}" destId="{28FE9AD2-FD7D-44BF-A0D8-5482CD72285A}" srcOrd="0" destOrd="0" presId="urn:microsoft.com/office/officeart/2005/8/layout/default"/>
    <dgm:cxn modelId="{1CAE1E5F-338E-4501-8E91-D033431FDB39}" srcId="{96B90044-C46F-43F4-AFA5-359020D7BD37}" destId="{A4EEA9E6-5AA6-4169-8594-C91F370A6AFA}" srcOrd="2" destOrd="0" parTransId="{42A17ECC-5563-4806-931B-4A7CABB885EB}" sibTransId="{4FDAE8F8-6BED-494E-B02E-C1EEA85A4335}"/>
    <dgm:cxn modelId="{1C0D2378-892F-4B30-A0F8-BF07537CD159}" srcId="{96B90044-C46F-43F4-AFA5-359020D7BD37}" destId="{89FE32B6-8D5F-4F75-81B6-D7932BB1E246}" srcOrd="3" destOrd="0" parTransId="{DD2FE9F0-FD91-4B6F-BC65-6C6F4E6EC9CF}" sibTransId="{D3D94B9F-BBE0-4D4B-A2E4-802457D5D0D2}"/>
    <dgm:cxn modelId="{CAF4A980-A75D-4BCC-8375-5E43E2459865}" srcId="{96B90044-C46F-43F4-AFA5-359020D7BD37}" destId="{5DF76F8B-3F18-4298-9254-30A94EF4E004}" srcOrd="0" destOrd="0" parTransId="{2FC368CF-4E6D-475F-960F-A6274541ACD1}" sibTransId="{AC65AF43-A2B8-478C-99E1-A1983052FAFC}"/>
    <dgm:cxn modelId="{35A1AC89-C6A3-473B-9C6E-0D310FA11BBE}" type="presOf" srcId="{6588882B-85FC-448D-971F-C1A16C90BF5D}" destId="{96604952-1A84-4538-99B5-F25FC175D2C6}" srcOrd="0" destOrd="0" presId="urn:microsoft.com/office/officeart/2005/8/layout/default"/>
    <dgm:cxn modelId="{2A83DCC7-030D-4012-A3FA-EE660CFE4427}" srcId="{96B90044-C46F-43F4-AFA5-359020D7BD37}" destId="{6588882B-85FC-448D-971F-C1A16C90BF5D}" srcOrd="1" destOrd="0" parTransId="{81E3160D-F18B-41BA-838B-6C40B257E6CC}" sibTransId="{E41F6A04-4228-44B3-8F43-976E9B446ABA}"/>
    <dgm:cxn modelId="{95C6F6D2-DD4F-4C3A-8EE9-A7D68223AC6D}" type="presOf" srcId="{89FE32B6-8D5F-4F75-81B6-D7932BB1E246}" destId="{07170329-3477-4800-99E1-86F48EFA2BFD}" srcOrd="0" destOrd="0" presId="urn:microsoft.com/office/officeart/2005/8/layout/default"/>
    <dgm:cxn modelId="{40D89A72-A6BE-4031-AF3F-D8842DB24BF2}" type="presParOf" srcId="{28FE9AD2-FD7D-44BF-A0D8-5482CD72285A}" destId="{2EEDB3DF-09EA-4AC0-8D66-EE61B0CE44D8}" srcOrd="0" destOrd="0" presId="urn:microsoft.com/office/officeart/2005/8/layout/default"/>
    <dgm:cxn modelId="{573910F4-F3B5-4021-9953-E2F1F61799A8}" type="presParOf" srcId="{28FE9AD2-FD7D-44BF-A0D8-5482CD72285A}" destId="{558DF2B0-9190-447C-A2FC-5253BDBAFB9A}" srcOrd="1" destOrd="0" presId="urn:microsoft.com/office/officeart/2005/8/layout/default"/>
    <dgm:cxn modelId="{0D88A51D-0015-482C-AC34-C384AB71F028}" type="presParOf" srcId="{28FE9AD2-FD7D-44BF-A0D8-5482CD72285A}" destId="{96604952-1A84-4538-99B5-F25FC175D2C6}" srcOrd="2" destOrd="0" presId="urn:microsoft.com/office/officeart/2005/8/layout/default"/>
    <dgm:cxn modelId="{AC08AD95-EB4B-4D6D-8604-05BC728CF75C}" type="presParOf" srcId="{28FE9AD2-FD7D-44BF-A0D8-5482CD72285A}" destId="{0230FF34-C42E-4DF2-A499-55A0DB31A2A2}" srcOrd="3" destOrd="0" presId="urn:microsoft.com/office/officeart/2005/8/layout/default"/>
    <dgm:cxn modelId="{43DB062B-A1D2-44BC-80C4-232016FF96F8}" type="presParOf" srcId="{28FE9AD2-FD7D-44BF-A0D8-5482CD72285A}" destId="{8122585B-19E9-4B2B-ACEA-DE997629D88E}" srcOrd="4" destOrd="0" presId="urn:microsoft.com/office/officeart/2005/8/layout/default"/>
    <dgm:cxn modelId="{33ADA571-1E71-4A97-BE1A-1C7FFC576D90}" type="presParOf" srcId="{28FE9AD2-FD7D-44BF-A0D8-5482CD72285A}" destId="{E9B2D9CF-94CB-4FC8-9C55-4FBF9FE96FBD}" srcOrd="5" destOrd="0" presId="urn:microsoft.com/office/officeart/2005/8/layout/default"/>
    <dgm:cxn modelId="{D0C9FD7D-96E3-4A36-9AB9-64E1055F2B0A}" type="presParOf" srcId="{28FE9AD2-FD7D-44BF-A0D8-5482CD72285A}" destId="{07170329-3477-4800-99E1-86F48EFA2BFD}"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EDB3DF-09EA-4AC0-8D66-EE61B0CE44D8}">
      <dsp:nvSpPr>
        <dsp:cNvPr id="0" name=""/>
        <dsp:cNvSpPr/>
      </dsp:nvSpPr>
      <dsp:spPr>
        <a:xfrm>
          <a:off x="771942" y="450"/>
          <a:ext cx="3451844" cy="207110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u="sng" kern="1200" baseline="0" dirty="0"/>
            <a:t>Strengths</a:t>
          </a:r>
          <a:r>
            <a:rPr lang="en-US" sz="2200" kern="1200" baseline="0" dirty="0"/>
            <a:t>:</a:t>
          </a:r>
          <a:r>
            <a:rPr lang="en-US" sz="2200" kern="1200" baseline="0" dirty="0">
              <a:latin typeface="Calibri Light" panose="020F0302020204030204"/>
            </a:rPr>
            <a:t> </a:t>
          </a:r>
          <a:r>
            <a:rPr lang="en-US" sz="2200" kern="1200" baseline="0" dirty="0"/>
            <a:t>Extensive security hardware and software from having a history of government / military contracts and an experienced security team.</a:t>
          </a:r>
          <a:endParaRPr lang="en-US" sz="2200" kern="1200" baseline="0" dirty="0">
            <a:latin typeface="Calibri Light" panose="020F0302020204030204"/>
          </a:endParaRPr>
        </a:p>
      </dsp:txBody>
      <dsp:txXfrm>
        <a:off x="771942" y="450"/>
        <a:ext cx="3451844" cy="2071106"/>
      </dsp:txXfrm>
    </dsp:sp>
    <dsp:sp modelId="{96604952-1A84-4538-99B5-F25FC175D2C6}">
      <dsp:nvSpPr>
        <dsp:cNvPr id="0" name=""/>
        <dsp:cNvSpPr/>
      </dsp:nvSpPr>
      <dsp:spPr>
        <a:xfrm>
          <a:off x="4568971" y="450"/>
          <a:ext cx="3451844" cy="207110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u="sng" kern="1200" baseline="0" dirty="0"/>
            <a:t>Weaknesses</a:t>
          </a:r>
          <a:r>
            <a:rPr lang="en-US" sz="2200" kern="1200" baseline="0" dirty="0"/>
            <a:t>: Employee awareness, training, and slow turn around implementing updates after identification of evolving threats.</a:t>
          </a:r>
          <a:endParaRPr lang="en-US" sz="2200" kern="1200" dirty="0"/>
        </a:p>
      </dsp:txBody>
      <dsp:txXfrm>
        <a:off x="4568971" y="450"/>
        <a:ext cx="3451844" cy="2071106"/>
      </dsp:txXfrm>
    </dsp:sp>
    <dsp:sp modelId="{8122585B-19E9-4B2B-ACEA-DE997629D88E}">
      <dsp:nvSpPr>
        <dsp:cNvPr id="0" name=""/>
        <dsp:cNvSpPr/>
      </dsp:nvSpPr>
      <dsp:spPr>
        <a:xfrm>
          <a:off x="771942" y="2416741"/>
          <a:ext cx="3451844" cy="207110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u="sng" kern="1200" baseline="0" dirty="0"/>
            <a:t>Opportunities</a:t>
          </a:r>
          <a:r>
            <a:rPr lang="en-US" sz="2200" kern="1200" baseline="0" dirty="0"/>
            <a:t>: Potential to grow in the areas of Artificial Intelligence, Machine Learning, and Blockchain.</a:t>
          </a:r>
          <a:endParaRPr lang="en-US" sz="2200" kern="1200" dirty="0"/>
        </a:p>
      </dsp:txBody>
      <dsp:txXfrm>
        <a:off x="771942" y="2416741"/>
        <a:ext cx="3451844" cy="2071106"/>
      </dsp:txXfrm>
    </dsp:sp>
    <dsp:sp modelId="{07170329-3477-4800-99E1-86F48EFA2BFD}">
      <dsp:nvSpPr>
        <dsp:cNvPr id="0" name=""/>
        <dsp:cNvSpPr/>
      </dsp:nvSpPr>
      <dsp:spPr>
        <a:xfrm>
          <a:off x="4568971" y="2416741"/>
          <a:ext cx="3451844" cy="2071106"/>
        </a:xfrm>
        <a:prstGeom prst="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u="sng" kern="1200" baseline="0" dirty="0"/>
            <a:t>Threats</a:t>
          </a:r>
          <a:r>
            <a:rPr lang="en-US" sz="2200" kern="1200" baseline="0" dirty="0"/>
            <a:t>: Staying up to date with regulatory requirements and defending against a growing sophistication of cyberattacks.</a:t>
          </a:r>
          <a:endParaRPr lang="en-US" sz="2200" kern="1200" dirty="0"/>
        </a:p>
      </dsp:txBody>
      <dsp:txXfrm>
        <a:off x="4568971" y="2416741"/>
        <a:ext cx="3451844" cy="207110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3/24/2023</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2.png>
</file>

<file path=ppt/media/image3.jpeg>
</file>

<file path=ppt/media/image4.jpe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3/24/2023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3/24/2023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35863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9794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512098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p>
        </p:txBody>
      </p:sp>
    </p:spTree>
    <p:extLst>
      <p:ext uri="{BB962C8B-B14F-4D97-AF65-F5344CB8AC3E}">
        <p14:creationId xmlns:p14="http://schemas.microsoft.com/office/powerpoint/2010/main" val="23332080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dirty="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43882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3/24/2023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38936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3/24/2023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3678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3/24/2023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99481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3/24/2023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9805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3/24/2023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74780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022841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68756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theme" Target="../theme/theme2.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3/24/2023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046553850"/>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3/24/2023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3/24/2023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3/24/2023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3/24/2023</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picture containing plane, airplane, airport, tarmac&#10;&#10;Description automatically generated">
            <a:extLst>
              <a:ext uri="{FF2B5EF4-FFF2-40B4-BE49-F238E27FC236}">
                <a16:creationId xmlns:a16="http://schemas.microsoft.com/office/drawing/2014/main" id="{E8057DA7-8F24-44F7-B24E-D959DCC6B3BB}"/>
              </a:ext>
            </a:extLst>
          </p:cNvPr>
          <p:cNvPicPr>
            <a:picLocks noChangeAspect="1"/>
          </p:cNvPicPr>
          <p:nvPr/>
        </p:nvPicPr>
        <p:blipFill rotWithShape="1">
          <a:blip r:embed="rId2"/>
          <a:srcRect t="3152" r="36225" b="5939"/>
          <a:stretch/>
        </p:blipFill>
        <p:spPr>
          <a:xfrm>
            <a:off x="3523488" y="10"/>
            <a:ext cx="8668512" cy="6857990"/>
          </a:xfrm>
          <a:prstGeom prst="rect">
            <a:avLst/>
          </a:prstGeom>
        </p:spPr>
      </p:pic>
      <p:sp>
        <p:nvSpPr>
          <p:cNvPr id="28" name="Rectangle 27">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BD429B3B-D7B3-0627-8833-31115336B2C5}"/>
              </a:ext>
            </a:extLst>
          </p:cNvPr>
          <p:cNvSpPr>
            <a:spLocks noGrp="1"/>
          </p:cNvSpPr>
          <p:nvPr>
            <p:ph type="title"/>
          </p:nvPr>
        </p:nvSpPr>
        <p:spPr>
          <a:xfrm>
            <a:off x="477981" y="915886"/>
            <a:ext cx="4514972" cy="3204134"/>
          </a:xfrm>
        </p:spPr>
        <p:txBody>
          <a:bodyPr vert="horz" lIns="91440" tIns="45720" rIns="91440" bIns="45720" rtlCol="0" anchor="b">
            <a:normAutofit/>
          </a:bodyPr>
          <a:lstStyle/>
          <a:p>
            <a:pPr>
              <a:lnSpc>
                <a:spcPct val="90000"/>
              </a:lnSpc>
            </a:pPr>
            <a:r>
              <a:rPr lang="en-US" sz="1900" b="1">
                <a:solidFill>
                  <a:schemeClr val="tx1"/>
                </a:solidFill>
              </a:rPr>
              <a:t>ISEC 0635: Information Security Operations Management</a:t>
            </a:r>
          </a:p>
          <a:p>
            <a:pPr>
              <a:lnSpc>
                <a:spcPct val="90000"/>
              </a:lnSpc>
            </a:pPr>
            <a:r>
              <a:rPr lang="en-US" sz="1900" b="1">
                <a:solidFill>
                  <a:schemeClr val="tx1"/>
                </a:solidFill>
              </a:rPr>
              <a:t>Winter Term 2023</a:t>
            </a:r>
            <a:br>
              <a:rPr lang="en-US" sz="1900" b="1">
                <a:solidFill>
                  <a:schemeClr val="tx1"/>
                </a:solidFill>
              </a:rPr>
            </a:br>
            <a:r>
              <a:rPr lang="en-US" sz="1900" b="1">
                <a:solidFill>
                  <a:schemeClr val="tx1"/>
                </a:solidFill>
              </a:rPr>
              <a:t>Professor Ling Wang</a:t>
            </a:r>
          </a:p>
          <a:p>
            <a:pPr>
              <a:lnSpc>
                <a:spcPct val="90000"/>
              </a:lnSpc>
            </a:pPr>
            <a:r>
              <a:rPr lang="en-US" sz="1900" b="1">
                <a:solidFill>
                  <a:schemeClr val="tx1"/>
                </a:solidFill>
              </a:rPr>
              <a:t>Eric Webb</a:t>
            </a:r>
          </a:p>
          <a:p>
            <a:pPr>
              <a:lnSpc>
                <a:spcPct val="90000"/>
              </a:lnSpc>
            </a:pPr>
            <a:r>
              <a:rPr lang="en-US" sz="1900" b="1">
                <a:solidFill>
                  <a:schemeClr val="tx1"/>
                </a:solidFill>
              </a:rPr>
              <a:t>Assignment 1: Executive Summary of Lockheed Martin's Security Operations.</a:t>
            </a:r>
          </a:p>
        </p:txBody>
      </p:sp>
      <p:sp>
        <p:nvSpPr>
          <p:cNvPr id="30" name="Rectangle 2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3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3" name="Picture 23" descr="Text, logo&#10;&#10;Description automatically generated">
            <a:extLst>
              <a:ext uri="{FF2B5EF4-FFF2-40B4-BE49-F238E27FC236}">
                <a16:creationId xmlns:a16="http://schemas.microsoft.com/office/drawing/2014/main" id="{5FC6DDF8-D028-B99C-3D25-42AC7C880D0A}"/>
              </a:ext>
            </a:extLst>
          </p:cNvPr>
          <p:cNvPicPr>
            <a:picLocks noChangeAspect="1"/>
          </p:cNvPicPr>
          <p:nvPr/>
        </p:nvPicPr>
        <p:blipFill>
          <a:blip r:embed="rId3"/>
          <a:stretch>
            <a:fillRect/>
          </a:stretch>
        </p:blipFill>
        <p:spPr>
          <a:xfrm>
            <a:off x="983225" y="4852834"/>
            <a:ext cx="2743200" cy="1714500"/>
          </a:xfrm>
          <a:prstGeom prst="rect">
            <a:avLst/>
          </a:prstGeom>
        </p:spPr>
      </p:pic>
    </p:spTree>
    <p:extLst>
      <p:ext uri="{BB962C8B-B14F-4D97-AF65-F5344CB8AC3E}">
        <p14:creationId xmlns:p14="http://schemas.microsoft.com/office/powerpoint/2010/main" val="226779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0" name="Rectangle 102">
            <a:extLst>
              <a:ext uri="{FF2B5EF4-FFF2-40B4-BE49-F238E27FC236}">
                <a16:creationId xmlns:a16="http://schemas.microsoft.com/office/drawing/2014/main" id="{99F1FFA9-D672-408C-9220-ADEEC6ABD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99576" y="61260"/>
            <a:ext cx="4648217" cy="1938076"/>
          </a:xfrm>
        </p:spPr>
        <p:txBody>
          <a:bodyPr>
            <a:normAutofit/>
          </a:bodyPr>
          <a:lstStyle/>
          <a:p>
            <a:r>
              <a:rPr lang="en-US">
                <a:latin typeface="Times New Roman"/>
                <a:cs typeface="Times New Roman"/>
              </a:rPr>
              <a:t>Lockheed Martin Overview</a:t>
            </a:r>
          </a:p>
        </p:txBody>
      </p:sp>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515637" y="2001080"/>
            <a:ext cx="3816096" cy="3694373"/>
          </a:xfrm>
        </p:spPr>
        <p:txBody>
          <a:bodyPr vert="horz" lIns="91440" tIns="45720" rIns="91440" bIns="45720" rtlCol="0">
            <a:normAutofit/>
          </a:bodyPr>
          <a:lstStyle/>
          <a:p>
            <a:r>
              <a:rPr lang="en-US" sz="2000" dirty="0">
                <a:latin typeface="Times New Roman"/>
                <a:cs typeface="Times New Roman"/>
              </a:rPr>
              <a:t>It's no secret Lockheed Martin has a strong reputation for providing innovative solutions within the aerospace and defense sectors. It is imperative for an organization like this to maintain a strong information security posture to protect sensitive data and systems from cyber threats and is needed to succeed in these highly competitive markets.</a:t>
            </a:r>
            <a:endParaRPr lang="en-US" sz="2000" dirty="0">
              <a:latin typeface="Times New Roman"/>
              <a:cs typeface="Calibri" panose="020F0502020204030204"/>
            </a:endParaRPr>
          </a:p>
          <a:p>
            <a:endParaRPr lang="en-US" sz="2000">
              <a:latin typeface="Times New Roman"/>
              <a:cs typeface="Calibri" panose="020F0502020204030204"/>
            </a:endParaRPr>
          </a:p>
        </p:txBody>
      </p:sp>
      <p:pic>
        <p:nvPicPr>
          <p:cNvPr id="5" name="Picture 5" descr="A picture containing indoor&#10;&#10;Description automatically generated">
            <a:extLst>
              <a:ext uri="{FF2B5EF4-FFF2-40B4-BE49-F238E27FC236}">
                <a16:creationId xmlns:a16="http://schemas.microsoft.com/office/drawing/2014/main" id="{45BDDF28-AD91-2AC0-8E9A-75FEFBC3B4E4}"/>
              </a:ext>
            </a:extLst>
          </p:cNvPr>
          <p:cNvPicPr>
            <a:picLocks noChangeAspect="1"/>
          </p:cNvPicPr>
          <p:nvPr/>
        </p:nvPicPr>
        <p:blipFill rotWithShape="1">
          <a:blip r:embed="rId2"/>
          <a:srcRect t="5736" r="-1" b="6861"/>
          <a:stretch/>
        </p:blipFill>
        <p:spPr>
          <a:xfrm>
            <a:off x="4904316" y="-4"/>
            <a:ext cx="7287684" cy="3694372"/>
          </a:xfrm>
          <a:custGeom>
            <a:avLst/>
            <a:gdLst/>
            <a:ahLst/>
            <a:cxnLst/>
            <a:rect l="l" t="t" r="r" b="b"/>
            <a:pathLst>
              <a:path w="7287684" h="3694372">
                <a:moveTo>
                  <a:pt x="1047969" y="0"/>
                </a:moveTo>
                <a:lnTo>
                  <a:pt x="7287684" y="0"/>
                </a:lnTo>
                <a:lnTo>
                  <a:pt x="7287684" y="814388"/>
                </a:lnTo>
                <a:lnTo>
                  <a:pt x="7287684" y="3694372"/>
                </a:lnTo>
                <a:lnTo>
                  <a:pt x="471411" y="3694372"/>
                </a:lnTo>
                <a:lnTo>
                  <a:pt x="470992" y="3686621"/>
                </a:lnTo>
                <a:cubicBezTo>
                  <a:pt x="458999" y="3642419"/>
                  <a:pt x="427907" y="3602236"/>
                  <a:pt x="376383" y="3554015"/>
                </a:cubicBezTo>
                <a:cubicBezTo>
                  <a:pt x="315976" y="3500438"/>
                  <a:pt x="255568" y="3454003"/>
                  <a:pt x="170288" y="3407569"/>
                </a:cubicBezTo>
                <a:cubicBezTo>
                  <a:pt x="365723" y="3382565"/>
                  <a:pt x="163181" y="3296841"/>
                  <a:pt x="230695" y="3243263"/>
                </a:cubicBezTo>
                <a:cubicBezTo>
                  <a:pt x="369276" y="3221831"/>
                  <a:pt x="479431" y="3393282"/>
                  <a:pt x="667759" y="3343275"/>
                </a:cubicBezTo>
                <a:cubicBezTo>
                  <a:pt x="440344" y="3196828"/>
                  <a:pt x="184501" y="3150393"/>
                  <a:pt x="17493" y="2953940"/>
                </a:cubicBezTo>
                <a:cubicBezTo>
                  <a:pt x="56580" y="2911078"/>
                  <a:pt x="95667" y="2953940"/>
                  <a:pt x="127647" y="2936081"/>
                </a:cubicBezTo>
                <a:cubicBezTo>
                  <a:pt x="127647" y="2925365"/>
                  <a:pt x="500751" y="2993232"/>
                  <a:pt x="522071" y="2714625"/>
                </a:cubicBezTo>
                <a:cubicBezTo>
                  <a:pt x="529178" y="2714625"/>
                  <a:pt x="536285" y="2714625"/>
                  <a:pt x="543391" y="2703909"/>
                </a:cubicBezTo>
                <a:cubicBezTo>
                  <a:pt x="582478" y="2664619"/>
                  <a:pt x="546945" y="2571750"/>
                  <a:pt x="610905" y="2564606"/>
                </a:cubicBezTo>
                <a:cubicBezTo>
                  <a:pt x="681973" y="2557462"/>
                  <a:pt x="749487" y="2525315"/>
                  <a:pt x="824107" y="2543175"/>
                </a:cubicBezTo>
                <a:cubicBezTo>
                  <a:pt x="880961" y="2557462"/>
                  <a:pt x="941368" y="2575322"/>
                  <a:pt x="1001776" y="2575322"/>
                </a:cubicBezTo>
                <a:cubicBezTo>
                  <a:pt x="1065736" y="2575322"/>
                  <a:pt x="1154570" y="2696766"/>
                  <a:pt x="1193658" y="2536031"/>
                </a:cubicBezTo>
                <a:cubicBezTo>
                  <a:pt x="1193658" y="2528888"/>
                  <a:pt x="1303812" y="2546747"/>
                  <a:pt x="1364219" y="2553891"/>
                </a:cubicBezTo>
                <a:cubicBezTo>
                  <a:pt x="1413966" y="2561035"/>
                  <a:pt x="1474374" y="2593181"/>
                  <a:pt x="1509907" y="2528888"/>
                </a:cubicBezTo>
                <a:cubicBezTo>
                  <a:pt x="1527674" y="2489596"/>
                  <a:pt x="1442393" y="2418159"/>
                  <a:pt x="1367772" y="2411015"/>
                </a:cubicBezTo>
                <a:cubicBezTo>
                  <a:pt x="1300259" y="2403872"/>
                  <a:pt x="1232745" y="2396728"/>
                  <a:pt x="1168784" y="2411015"/>
                </a:cubicBezTo>
                <a:cubicBezTo>
                  <a:pt x="1090610" y="2428875"/>
                  <a:pt x="1047969" y="2400300"/>
                  <a:pt x="1026649" y="2336007"/>
                </a:cubicBezTo>
                <a:cubicBezTo>
                  <a:pt x="1001776" y="2268141"/>
                  <a:pt x="955582" y="2232422"/>
                  <a:pt x="891621" y="2200275"/>
                </a:cubicBezTo>
                <a:cubicBezTo>
                  <a:pt x="735273" y="2121694"/>
                  <a:pt x="586032" y="2028825"/>
                  <a:pt x="415470" y="1982390"/>
                </a:cubicBezTo>
                <a:cubicBezTo>
                  <a:pt x="383490" y="1975246"/>
                  <a:pt x="344403" y="1960959"/>
                  <a:pt x="330189" y="1900238"/>
                </a:cubicBezTo>
                <a:cubicBezTo>
                  <a:pt x="792127" y="1993106"/>
                  <a:pt x="1211424" y="2232422"/>
                  <a:pt x="1687576" y="2218135"/>
                </a:cubicBezTo>
                <a:cubicBezTo>
                  <a:pt x="1559654" y="2143125"/>
                  <a:pt x="1406860" y="2139554"/>
                  <a:pt x="1268278" y="2085975"/>
                </a:cubicBezTo>
                <a:cubicBezTo>
                  <a:pt x="1367772" y="2046685"/>
                  <a:pt x="1460160" y="2089547"/>
                  <a:pt x="1552548" y="2110978"/>
                </a:cubicBezTo>
                <a:cubicBezTo>
                  <a:pt x="1630722" y="2128837"/>
                  <a:pt x="1701789" y="2132410"/>
                  <a:pt x="1708896" y="2021681"/>
                </a:cubicBezTo>
                <a:cubicBezTo>
                  <a:pt x="1708896" y="2010965"/>
                  <a:pt x="1708896" y="2003821"/>
                  <a:pt x="1708896" y="1993106"/>
                </a:cubicBezTo>
                <a:cubicBezTo>
                  <a:pt x="1680469" y="1946672"/>
                  <a:pt x="1641382" y="1925240"/>
                  <a:pt x="1591635" y="1910953"/>
                </a:cubicBezTo>
                <a:cubicBezTo>
                  <a:pt x="1563208" y="1903809"/>
                  <a:pt x="1524121" y="1889522"/>
                  <a:pt x="1524121" y="1857375"/>
                </a:cubicBezTo>
                <a:cubicBezTo>
                  <a:pt x="1527674" y="1735931"/>
                  <a:pt x="1431733" y="1700212"/>
                  <a:pt x="1339346" y="1664493"/>
                </a:cubicBezTo>
                <a:cubicBezTo>
                  <a:pt x="1389093" y="1603772"/>
                  <a:pt x="1431733" y="1646635"/>
                  <a:pt x="1470820" y="1643062"/>
                </a:cubicBezTo>
                <a:cubicBezTo>
                  <a:pt x="1495694" y="1639491"/>
                  <a:pt x="1520567" y="1635919"/>
                  <a:pt x="1520567" y="1603772"/>
                </a:cubicBezTo>
                <a:cubicBezTo>
                  <a:pt x="1520567" y="1578769"/>
                  <a:pt x="1509907" y="1546622"/>
                  <a:pt x="1485034" y="1546622"/>
                </a:cubicBezTo>
                <a:cubicBezTo>
                  <a:pt x="1328686" y="1543050"/>
                  <a:pt x="1239851" y="1371600"/>
                  <a:pt x="1076396" y="1371600"/>
                </a:cubicBezTo>
                <a:cubicBezTo>
                  <a:pt x="976902" y="1371600"/>
                  <a:pt x="1126144" y="1275159"/>
                  <a:pt x="1044416" y="1235869"/>
                </a:cubicBezTo>
                <a:cubicBezTo>
                  <a:pt x="1026649" y="1225153"/>
                  <a:pt x="1094163" y="1210866"/>
                  <a:pt x="1122590" y="1214437"/>
                </a:cubicBezTo>
                <a:cubicBezTo>
                  <a:pt x="1151017" y="1218009"/>
                  <a:pt x="1175891" y="1243013"/>
                  <a:pt x="1211424" y="1225153"/>
                </a:cubicBezTo>
                <a:cubicBezTo>
                  <a:pt x="1229191" y="1160860"/>
                  <a:pt x="1182997" y="1135856"/>
                  <a:pt x="1140357" y="1117997"/>
                </a:cubicBezTo>
                <a:cubicBezTo>
                  <a:pt x="1047969" y="1075135"/>
                  <a:pt x="955582" y="1025129"/>
                  <a:pt x="852534" y="1010841"/>
                </a:cubicBezTo>
                <a:cubicBezTo>
                  <a:pt x="817001" y="1007269"/>
                  <a:pt x="795680" y="989409"/>
                  <a:pt x="799234" y="953690"/>
                </a:cubicBezTo>
                <a:cubicBezTo>
                  <a:pt x="806340" y="907256"/>
                  <a:pt x="841874" y="921544"/>
                  <a:pt x="870301" y="925115"/>
                </a:cubicBezTo>
                <a:cubicBezTo>
                  <a:pt x="888068" y="928688"/>
                  <a:pt x="905835" y="939403"/>
                  <a:pt x="923602" y="914400"/>
                </a:cubicBezTo>
                <a:cubicBezTo>
                  <a:pt x="611794" y="724198"/>
                  <a:pt x="409919" y="684684"/>
                  <a:pt x="132090" y="589415"/>
                </a:cubicBezTo>
                <a:lnTo>
                  <a:pt x="31922" y="552917"/>
                </a:lnTo>
                <a:lnTo>
                  <a:pt x="26859" y="541335"/>
                </a:lnTo>
                <a:cubicBezTo>
                  <a:pt x="20137" y="534929"/>
                  <a:pt x="8953" y="532232"/>
                  <a:pt x="0" y="527681"/>
                </a:cubicBezTo>
                <a:cubicBezTo>
                  <a:pt x="5969" y="516305"/>
                  <a:pt x="7617" y="502963"/>
                  <a:pt x="17905" y="493550"/>
                </a:cubicBezTo>
                <a:cubicBezTo>
                  <a:pt x="23947" y="488022"/>
                  <a:pt x="35344" y="487159"/>
                  <a:pt x="44763" y="486724"/>
                </a:cubicBezTo>
                <a:lnTo>
                  <a:pt x="165722" y="483650"/>
                </a:lnTo>
                <a:lnTo>
                  <a:pt x="193385" y="498723"/>
                </a:lnTo>
                <a:cubicBezTo>
                  <a:pt x="210263" y="511671"/>
                  <a:pt x="227142" y="525066"/>
                  <a:pt x="315976" y="535781"/>
                </a:cubicBezTo>
                <a:cubicBezTo>
                  <a:pt x="401257" y="546497"/>
                  <a:pt x="479431" y="582216"/>
                  <a:pt x="575372" y="525066"/>
                </a:cubicBezTo>
                <a:cubicBezTo>
                  <a:pt x="639332" y="485775"/>
                  <a:pt x="742380" y="528637"/>
                  <a:pt x="820554" y="560785"/>
                </a:cubicBezTo>
                <a:cubicBezTo>
                  <a:pt x="884515" y="589360"/>
                  <a:pt x="948475" y="596503"/>
                  <a:pt x="1033756" y="560785"/>
                </a:cubicBezTo>
                <a:cubicBezTo>
                  <a:pt x="955582" y="539354"/>
                  <a:pt x="895175" y="521494"/>
                  <a:pt x="834767" y="507206"/>
                </a:cubicBezTo>
                <a:cubicBezTo>
                  <a:pt x="785020" y="496491"/>
                  <a:pt x="756593" y="471488"/>
                  <a:pt x="760147" y="417909"/>
                </a:cubicBezTo>
                <a:cubicBezTo>
                  <a:pt x="760147" y="389334"/>
                  <a:pt x="749487" y="350044"/>
                  <a:pt x="785020" y="335757"/>
                </a:cubicBezTo>
                <a:cubicBezTo>
                  <a:pt x="813447" y="321469"/>
                  <a:pt x="852534" y="335757"/>
                  <a:pt x="866748" y="360759"/>
                </a:cubicBezTo>
                <a:cubicBezTo>
                  <a:pt x="884515" y="407194"/>
                  <a:pt x="902281" y="450056"/>
                  <a:pt x="962689" y="453629"/>
                </a:cubicBezTo>
                <a:cubicBezTo>
                  <a:pt x="1044416" y="460771"/>
                  <a:pt x="998222" y="432197"/>
                  <a:pt x="984009" y="396478"/>
                </a:cubicBezTo>
                <a:cubicBezTo>
                  <a:pt x="969795" y="357188"/>
                  <a:pt x="1012436" y="346472"/>
                  <a:pt x="1040863" y="353615"/>
                </a:cubicBezTo>
                <a:cubicBezTo>
                  <a:pt x="1147464" y="385763"/>
                  <a:pt x="1257618" y="328613"/>
                  <a:pt x="1367772" y="375047"/>
                </a:cubicBezTo>
                <a:cubicBezTo>
                  <a:pt x="1339346" y="260747"/>
                  <a:pt x="1278938" y="210741"/>
                  <a:pt x="1151017" y="192881"/>
                </a:cubicBezTo>
                <a:cubicBezTo>
                  <a:pt x="1104823" y="189310"/>
                  <a:pt x="1055076" y="196453"/>
                  <a:pt x="1012436" y="164306"/>
                </a:cubicBezTo>
                <a:cubicBezTo>
                  <a:pt x="987562" y="146447"/>
                  <a:pt x="962689" y="125016"/>
                  <a:pt x="980456" y="89297"/>
                </a:cubicBezTo>
                <a:cubicBezTo>
                  <a:pt x="991116" y="64294"/>
                  <a:pt x="1019542" y="64294"/>
                  <a:pt x="1044416" y="71437"/>
                </a:cubicBezTo>
                <a:cubicBezTo>
                  <a:pt x="1147464" y="110728"/>
                  <a:pt x="1257618" y="121444"/>
                  <a:pt x="1364219" y="135731"/>
                </a:cubicBezTo>
                <a:cubicBezTo>
                  <a:pt x="1381986" y="139303"/>
                  <a:pt x="1399753" y="146447"/>
                  <a:pt x="1417520" y="110728"/>
                </a:cubicBezTo>
                <a:cubicBezTo>
                  <a:pt x="1293152" y="78581"/>
                  <a:pt x="1172337" y="35719"/>
                  <a:pt x="1047969" y="0"/>
                </a:cubicBezTo>
                <a:close/>
              </a:path>
            </a:pathLst>
          </a:custGeom>
        </p:spPr>
      </p:pic>
      <p:pic>
        <p:nvPicPr>
          <p:cNvPr id="22" name="Picture 23" descr="A picture containing full, crowd&#10;&#10;Description automatically generated">
            <a:extLst>
              <a:ext uri="{FF2B5EF4-FFF2-40B4-BE49-F238E27FC236}">
                <a16:creationId xmlns:a16="http://schemas.microsoft.com/office/drawing/2014/main" id="{BCE6E5CB-EAA9-7E9C-315F-FB1594E5C90D}"/>
              </a:ext>
            </a:extLst>
          </p:cNvPr>
          <p:cNvPicPr>
            <a:picLocks noChangeAspect="1"/>
          </p:cNvPicPr>
          <p:nvPr/>
        </p:nvPicPr>
        <p:blipFill rotWithShape="1">
          <a:blip r:embed="rId3"/>
          <a:srcRect t="22929" b="24486"/>
          <a:stretch/>
        </p:blipFill>
        <p:spPr>
          <a:xfrm>
            <a:off x="4712703" y="3737513"/>
            <a:ext cx="7472381" cy="3055043"/>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pic>
    </p:spTree>
    <p:extLst>
      <p:ext uri="{BB962C8B-B14F-4D97-AF65-F5344CB8AC3E}">
        <p14:creationId xmlns:p14="http://schemas.microsoft.com/office/powerpoint/2010/main" val="2905679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4">
            <a:extLst>
              <a:ext uri="{FF2B5EF4-FFF2-40B4-BE49-F238E27FC236}">
                <a16:creationId xmlns:a16="http://schemas.microsoft.com/office/drawing/2014/main" id="{889AE703-9EC1-473D-8723-8E991E8852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a:extLst>
              <a:ext uri="{FF2B5EF4-FFF2-40B4-BE49-F238E27FC236}">
                <a16:creationId xmlns:a16="http://schemas.microsoft.com/office/drawing/2014/main" id="{7DE186E1-D321-51B8-09CC-D883A7A8F8AD}"/>
              </a:ext>
            </a:extLst>
          </p:cNvPr>
          <p:cNvPicPr>
            <a:picLocks noChangeAspect="1"/>
          </p:cNvPicPr>
          <p:nvPr/>
        </p:nvPicPr>
        <p:blipFill rotWithShape="1">
          <a:blip r:embed="rId2"/>
          <a:srcRect l="9989" r="16950"/>
          <a:stretch/>
        </p:blipFill>
        <p:spPr>
          <a:xfrm>
            <a:off x="20" y="10"/>
            <a:ext cx="7534636" cy="6857990"/>
          </a:xfrm>
          <a:custGeom>
            <a:avLst/>
            <a:gdLst/>
            <a:ahLst/>
            <a:cxnLst/>
            <a:rect l="l" t="t" r="r" b="b"/>
            <a:pathLst>
              <a:path w="7534656" h="6858000">
                <a:moveTo>
                  <a:pt x="4678390" y="3089451"/>
                </a:moveTo>
                <a:cubicBezTo>
                  <a:pt x="4704756" y="3107456"/>
                  <a:pt x="4731118" y="3125461"/>
                  <a:pt x="4757484" y="3143466"/>
                </a:cubicBezTo>
                <a:cubicBezTo>
                  <a:pt x="4742694" y="3138965"/>
                  <a:pt x="4726618" y="3134464"/>
                  <a:pt x="4711185" y="3129962"/>
                </a:cubicBezTo>
                <a:cubicBezTo>
                  <a:pt x="4698324" y="3119029"/>
                  <a:pt x="4684820" y="3108743"/>
                  <a:pt x="4671961" y="3097166"/>
                </a:cubicBezTo>
                <a:cubicBezTo>
                  <a:pt x="4673888" y="3094594"/>
                  <a:pt x="4676460" y="3092024"/>
                  <a:pt x="4678390" y="3089451"/>
                </a:cubicBezTo>
                <a:close/>
                <a:moveTo>
                  <a:pt x="5151664" y="2187270"/>
                </a:moveTo>
                <a:cubicBezTo>
                  <a:pt x="5309853" y="2295300"/>
                  <a:pt x="5468040" y="2403973"/>
                  <a:pt x="5626227" y="2512004"/>
                </a:cubicBezTo>
                <a:cubicBezTo>
                  <a:pt x="5623653" y="2514576"/>
                  <a:pt x="5621726" y="2517148"/>
                  <a:pt x="5619152" y="2519721"/>
                </a:cubicBezTo>
                <a:cubicBezTo>
                  <a:pt x="5445533" y="2428409"/>
                  <a:pt x="5281559" y="2326810"/>
                  <a:pt x="5151664" y="2187270"/>
                </a:cubicBezTo>
                <a:close/>
                <a:moveTo>
                  <a:pt x="0" y="0"/>
                </a:moveTo>
                <a:lnTo>
                  <a:pt x="7534656" y="0"/>
                </a:lnTo>
                <a:lnTo>
                  <a:pt x="7534656" y="2520617"/>
                </a:lnTo>
                <a:lnTo>
                  <a:pt x="7532186" y="2520363"/>
                </a:lnTo>
                <a:cubicBezTo>
                  <a:pt x="7340561" y="2495285"/>
                  <a:pt x="6360574" y="2283083"/>
                  <a:pt x="6073136" y="2103675"/>
                </a:cubicBezTo>
                <a:cubicBezTo>
                  <a:pt x="5779268" y="1919767"/>
                  <a:pt x="5502120" y="1716567"/>
                  <a:pt x="5226257" y="1512725"/>
                </a:cubicBezTo>
                <a:cubicBezTo>
                  <a:pt x="5106652" y="1424628"/>
                  <a:pt x="4979331" y="1344249"/>
                  <a:pt x="4871300" y="1243293"/>
                </a:cubicBezTo>
                <a:cubicBezTo>
                  <a:pt x="4763272" y="1141694"/>
                  <a:pt x="4660386" y="1036235"/>
                  <a:pt x="4543354" y="942352"/>
                </a:cubicBezTo>
                <a:cubicBezTo>
                  <a:pt x="4509916" y="915344"/>
                  <a:pt x="4476478" y="886408"/>
                  <a:pt x="4427606" y="881906"/>
                </a:cubicBezTo>
                <a:cubicBezTo>
                  <a:pt x="4416676" y="880620"/>
                  <a:pt x="4405100" y="881263"/>
                  <a:pt x="4394168" y="882548"/>
                </a:cubicBezTo>
                <a:cubicBezTo>
                  <a:pt x="4381952" y="883835"/>
                  <a:pt x="4372305" y="890265"/>
                  <a:pt x="4367803" y="901197"/>
                </a:cubicBezTo>
                <a:cubicBezTo>
                  <a:pt x="4363304" y="913416"/>
                  <a:pt x="4371019" y="920488"/>
                  <a:pt x="4380021" y="926918"/>
                </a:cubicBezTo>
                <a:cubicBezTo>
                  <a:pt x="4386451" y="931420"/>
                  <a:pt x="4392881" y="938494"/>
                  <a:pt x="4401241" y="939779"/>
                </a:cubicBezTo>
                <a:cubicBezTo>
                  <a:pt x="4454614" y="947496"/>
                  <a:pt x="4474548" y="986721"/>
                  <a:pt x="4499626" y="1021444"/>
                </a:cubicBezTo>
                <a:cubicBezTo>
                  <a:pt x="4510559" y="1036235"/>
                  <a:pt x="4522132" y="1047810"/>
                  <a:pt x="4502199" y="1069029"/>
                </a:cubicBezTo>
                <a:cubicBezTo>
                  <a:pt x="4484838" y="1087677"/>
                  <a:pt x="4502841" y="1097324"/>
                  <a:pt x="4520845" y="1102469"/>
                </a:cubicBezTo>
                <a:cubicBezTo>
                  <a:pt x="4545924" y="1109541"/>
                  <a:pt x="4575503" y="1108256"/>
                  <a:pt x="4603797" y="1131405"/>
                </a:cubicBezTo>
                <a:cubicBezTo>
                  <a:pt x="4497696" y="1133334"/>
                  <a:pt x="4452684" y="1072246"/>
                  <a:pt x="4404457" y="1015657"/>
                </a:cubicBezTo>
                <a:cubicBezTo>
                  <a:pt x="4386451" y="995081"/>
                  <a:pt x="4374235" y="970645"/>
                  <a:pt x="4358802" y="947496"/>
                </a:cubicBezTo>
                <a:cubicBezTo>
                  <a:pt x="4339510" y="919203"/>
                  <a:pt x="4317003" y="917916"/>
                  <a:pt x="4288710" y="942994"/>
                </a:cubicBezTo>
                <a:cubicBezTo>
                  <a:pt x="4263632" y="965500"/>
                  <a:pt x="4251416" y="963572"/>
                  <a:pt x="4243055" y="932705"/>
                </a:cubicBezTo>
                <a:cubicBezTo>
                  <a:pt x="4230195" y="884478"/>
                  <a:pt x="4200613" y="850398"/>
                  <a:pt x="4150456" y="833036"/>
                </a:cubicBezTo>
                <a:cubicBezTo>
                  <a:pt x="4144991" y="831106"/>
                  <a:pt x="4138882" y="828052"/>
                  <a:pt x="4132854" y="827007"/>
                </a:cubicBezTo>
                <a:cubicBezTo>
                  <a:pt x="4126826" y="825962"/>
                  <a:pt x="4120878" y="826927"/>
                  <a:pt x="4115733" y="833036"/>
                </a:cubicBezTo>
                <a:cubicBezTo>
                  <a:pt x="4106731" y="843323"/>
                  <a:pt x="4114446" y="855542"/>
                  <a:pt x="4120878" y="864544"/>
                </a:cubicBezTo>
                <a:cubicBezTo>
                  <a:pt x="4132452" y="880620"/>
                  <a:pt x="4142741" y="896052"/>
                  <a:pt x="4147242" y="915344"/>
                </a:cubicBezTo>
                <a:cubicBezTo>
                  <a:pt x="4150456" y="928205"/>
                  <a:pt x="4153673" y="942352"/>
                  <a:pt x="4144669" y="951996"/>
                </a:cubicBezTo>
                <a:cubicBezTo>
                  <a:pt x="4107374" y="993151"/>
                  <a:pt x="4134382" y="1012442"/>
                  <a:pt x="4166533" y="1034306"/>
                </a:cubicBezTo>
                <a:cubicBezTo>
                  <a:pt x="4210902" y="1063886"/>
                  <a:pt x="4228266" y="1107611"/>
                  <a:pt x="4217977" y="1159698"/>
                </a:cubicBezTo>
                <a:cubicBezTo>
                  <a:pt x="4214117" y="1180919"/>
                  <a:pt x="4216690" y="1193778"/>
                  <a:pt x="4243055" y="1193136"/>
                </a:cubicBezTo>
                <a:cubicBezTo>
                  <a:pt x="4253342" y="1193136"/>
                  <a:pt x="4255915" y="1200210"/>
                  <a:pt x="4259774" y="1207925"/>
                </a:cubicBezTo>
                <a:cubicBezTo>
                  <a:pt x="4342082" y="1389905"/>
                  <a:pt x="4461044" y="1549378"/>
                  <a:pt x="4600583" y="1695991"/>
                </a:cubicBezTo>
                <a:cubicBezTo>
                  <a:pt x="4713758" y="1814953"/>
                  <a:pt x="4838507" y="1922339"/>
                  <a:pt x="4967756" y="2026512"/>
                </a:cubicBezTo>
                <a:cubicBezTo>
                  <a:pt x="4971614" y="2029727"/>
                  <a:pt x="4975473" y="2033584"/>
                  <a:pt x="4977403" y="2040014"/>
                </a:cubicBezTo>
                <a:cubicBezTo>
                  <a:pt x="4916314" y="2027155"/>
                  <a:pt x="4863586" y="2000789"/>
                  <a:pt x="4812784" y="1971210"/>
                </a:cubicBezTo>
                <a:cubicBezTo>
                  <a:pt x="4677748" y="1892760"/>
                  <a:pt x="4563930" y="1791160"/>
                  <a:pt x="4448827" y="1691489"/>
                </a:cubicBezTo>
                <a:cubicBezTo>
                  <a:pt x="4378737" y="1630400"/>
                  <a:pt x="4306715" y="1571241"/>
                  <a:pt x="4229552" y="1517227"/>
                </a:cubicBezTo>
                <a:cubicBezTo>
                  <a:pt x="4216690" y="1508223"/>
                  <a:pt x="4207687" y="1496649"/>
                  <a:pt x="4198686" y="1485074"/>
                </a:cubicBezTo>
                <a:cubicBezTo>
                  <a:pt x="4193541" y="1478645"/>
                  <a:pt x="4187111" y="1472857"/>
                  <a:pt x="4176822" y="1475430"/>
                </a:cubicBezTo>
                <a:cubicBezTo>
                  <a:pt x="4163961" y="1478645"/>
                  <a:pt x="4162675" y="1488289"/>
                  <a:pt x="4161388" y="1497936"/>
                </a:cubicBezTo>
                <a:cubicBezTo>
                  <a:pt x="4157531" y="1528801"/>
                  <a:pt x="4165890" y="1556452"/>
                  <a:pt x="4181966" y="1582816"/>
                </a:cubicBezTo>
                <a:cubicBezTo>
                  <a:pt x="4223765" y="1650334"/>
                  <a:pt x="4285495" y="1702421"/>
                  <a:pt x="4349155" y="1751935"/>
                </a:cubicBezTo>
                <a:cubicBezTo>
                  <a:pt x="4431464" y="1815596"/>
                  <a:pt x="4511200" y="1881828"/>
                  <a:pt x="4583864" y="1954492"/>
                </a:cubicBezTo>
                <a:cubicBezTo>
                  <a:pt x="4589008" y="1959636"/>
                  <a:pt x="4598653" y="1962851"/>
                  <a:pt x="4595438" y="1977640"/>
                </a:cubicBezTo>
                <a:cubicBezTo>
                  <a:pt x="4549783" y="1943560"/>
                  <a:pt x="4506699" y="1910122"/>
                  <a:pt x="4462973" y="1877969"/>
                </a:cubicBezTo>
                <a:cubicBezTo>
                  <a:pt x="4419889" y="1845818"/>
                  <a:pt x="4376162" y="1813666"/>
                  <a:pt x="4333080" y="1782158"/>
                </a:cubicBezTo>
                <a:cubicBezTo>
                  <a:pt x="4322790" y="1774441"/>
                  <a:pt x="4311858" y="1763509"/>
                  <a:pt x="4297070" y="1773155"/>
                </a:cubicBezTo>
                <a:cubicBezTo>
                  <a:pt x="4281639" y="1782800"/>
                  <a:pt x="4283566" y="1798877"/>
                  <a:pt x="4287426" y="1811736"/>
                </a:cubicBezTo>
                <a:cubicBezTo>
                  <a:pt x="4299642" y="1849676"/>
                  <a:pt x="4320864" y="1883114"/>
                  <a:pt x="4349155" y="1912694"/>
                </a:cubicBezTo>
                <a:cubicBezTo>
                  <a:pt x="4445611" y="2010436"/>
                  <a:pt x="4556856" y="2094673"/>
                  <a:pt x="4660386" y="2185984"/>
                </a:cubicBezTo>
                <a:cubicBezTo>
                  <a:pt x="4716330" y="2235499"/>
                  <a:pt x="4767772" y="2288228"/>
                  <a:pt x="4816643" y="2342884"/>
                </a:cubicBezTo>
                <a:cubicBezTo>
                  <a:pt x="4827576" y="2355104"/>
                  <a:pt x="4826931" y="2366678"/>
                  <a:pt x="4823716" y="2380824"/>
                </a:cubicBezTo>
                <a:cubicBezTo>
                  <a:pt x="4810857" y="2438056"/>
                  <a:pt x="4830791" y="2457346"/>
                  <a:pt x="4895093" y="2446415"/>
                </a:cubicBezTo>
                <a:cubicBezTo>
                  <a:pt x="4915027" y="2443198"/>
                  <a:pt x="4928532" y="2446415"/>
                  <a:pt x="4940748" y="2459917"/>
                </a:cubicBezTo>
                <a:cubicBezTo>
                  <a:pt x="5088648" y="2627107"/>
                  <a:pt x="5263553" y="2767932"/>
                  <a:pt x="5454535" y="2893324"/>
                </a:cubicBezTo>
                <a:cubicBezTo>
                  <a:pt x="5532343" y="2944123"/>
                  <a:pt x="5612723" y="2992353"/>
                  <a:pt x="5694388" y="3037365"/>
                </a:cubicBezTo>
                <a:cubicBezTo>
                  <a:pt x="5694388" y="3040580"/>
                  <a:pt x="5694388" y="3044439"/>
                  <a:pt x="5694388" y="3047654"/>
                </a:cubicBezTo>
                <a:cubicBezTo>
                  <a:pt x="5693745" y="3052154"/>
                  <a:pt x="5693102" y="3054726"/>
                  <a:pt x="5692459" y="3058585"/>
                </a:cubicBezTo>
                <a:cubicBezTo>
                  <a:pt x="5577355" y="2989137"/>
                  <a:pt x="5463536" y="2917760"/>
                  <a:pt x="5352292" y="2842525"/>
                </a:cubicBezTo>
                <a:cubicBezTo>
                  <a:pt x="5050709" y="2638683"/>
                  <a:pt x="4762627" y="2420050"/>
                  <a:pt x="4470046" y="2206561"/>
                </a:cubicBezTo>
                <a:cubicBezTo>
                  <a:pt x="4371661" y="2134541"/>
                  <a:pt x="4293855" y="2042587"/>
                  <a:pt x="4205115" y="1961564"/>
                </a:cubicBezTo>
                <a:cubicBezTo>
                  <a:pt x="4145956" y="1907550"/>
                  <a:pt x="4089368" y="1850963"/>
                  <a:pt x="4020564" y="1806593"/>
                </a:cubicBezTo>
                <a:cubicBezTo>
                  <a:pt x="3992271" y="1788587"/>
                  <a:pt x="3962691" y="1772511"/>
                  <a:pt x="3924751" y="1777013"/>
                </a:cubicBezTo>
                <a:cubicBezTo>
                  <a:pt x="3909962" y="1778943"/>
                  <a:pt x="3893242" y="1782800"/>
                  <a:pt x="3888098" y="1799519"/>
                </a:cubicBezTo>
                <a:cubicBezTo>
                  <a:pt x="3883596" y="1816238"/>
                  <a:pt x="3897100" y="1823955"/>
                  <a:pt x="3909319" y="1831028"/>
                </a:cubicBezTo>
                <a:cubicBezTo>
                  <a:pt x="3912534" y="1832957"/>
                  <a:pt x="3915749" y="1835530"/>
                  <a:pt x="3918964" y="1835530"/>
                </a:cubicBezTo>
                <a:cubicBezTo>
                  <a:pt x="3980052" y="1839387"/>
                  <a:pt x="3994199" y="1888258"/>
                  <a:pt x="4023137" y="1923626"/>
                </a:cubicBezTo>
                <a:cubicBezTo>
                  <a:pt x="4032139" y="1934558"/>
                  <a:pt x="4032781" y="1945489"/>
                  <a:pt x="4023137" y="1958349"/>
                </a:cubicBezTo>
                <a:cubicBezTo>
                  <a:pt x="4005773" y="1981498"/>
                  <a:pt x="4017992" y="1991787"/>
                  <a:pt x="4041141" y="1998217"/>
                </a:cubicBezTo>
                <a:cubicBezTo>
                  <a:pt x="4064289" y="2004648"/>
                  <a:pt x="4089368" y="2006576"/>
                  <a:pt x="4114446" y="2021367"/>
                </a:cubicBezTo>
                <a:cubicBezTo>
                  <a:pt x="4074579" y="2033584"/>
                  <a:pt x="4046928" y="2020725"/>
                  <a:pt x="4021207" y="2004648"/>
                </a:cubicBezTo>
                <a:cubicBezTo>
                  <a:pt x="3963333" y="1969281"/>
                  <a:pt x="3926038" y="1917194"/>
                  <a:pt x="3890670" y="1863823"/>
                </a:cubicBezTo>
                <a:cubicBezTo>
                  <a:pt x="3883596" y="1853534"/>
                  <a:pt x="3877809" y="1841959"/>
                  <a:pt x="3868164" y="1833600"/>
                </a:cubicBezTo>
                <a:cubicBezTo>
                  <a:pt x="3850158" y="1816881"/>
                  <a:pt x="3830867" y="1814953"/>
                  <a:pt x="3809005" y="1835530"/>
                </a:cubicBezTo>
                <a:cubicBezTo>
                  <a:pt x="3780067" y="1862537"/>
                  <a:pt x="3769780" y="1860608"/>
                  <a:pt x="3760134" y="1825885"/>
                </a:cubicBezTo>
                <a:cubicBezTo>
                  <a:pt x="3747272" y="1778943"/>
                  <a:pt x="3718336" y="1746147"/>
                  <a:pt x="3668822" y="1728786"/>
                </a:cubicBezTo>
                <a:cubicBezTo>
                  <a:pt x="3658535" y="1724927"/>
                  <a:pt x="3647603" y="1719782"/>
                  <a:pt x="3636671" y="1728142"/>
                </a:cubicBezTo>
                <a:cubicBezTo>
                  <a:pt x="3625097" y="1737788"/>
                  <a:pt x="3632812" y="1747433"/>
                  <a:pt x="3637314" y="1756437"/>
                </a:cubicBezTo>
                <a:cubicBezTo>
                  <a:pt x="3643744" y="1770583"/>
                  <a:pt x="3651461" y="1784730"/>
                  <a:pt x="3657248" y="1799519"/>
                </a:cubicBezTo>
                <a:cubicBezTo>
                  <a:pt x="3667537" y="1823312"/>
                  <a:pt x="3669467" y="1848391"/>
                  <a:pt x="3650175" y="1871539"/>
                </a:cubicBezTo>
                <a:cubicBezTo>
                  <a:pt x="3636027" y="1888258"/>
                  <a:pt x="3637314" y="1899190"/>
                  <a:pt x="3655963" y="1910765"/>
                </a:cubicBezTo>
                <a:cubicBezTo>
                  <a:pt x="3715764" y="1946775"/>
                  <a:pt x="3753704" y="1993716"/>
                  <a:pt x="3733126" y="2067022"/>
                </a:cubicBezTo>
                <a:cubicBezTo>
                  <a:pt x="3729911" y="2077311"/>
                  <a:pt x="3733770" y="2087600"/>
                  <a:pt x="3745987" y="2086956"/>
                </a:cubicBezTo>
                <a:cubicBezTo>
                  <a:pt x="3772995" y="2085028"/>
                  <a:pt x="3777495" y="2101747"/>
                  <a:pt x="3785212" y="2119109"/>
                </a:cubicBezTo>
                <a:cubicBezTo>
                  <a:pt x="3860447" y="2285655"/>
                  <a:pt x="3969120" y="2430981"/>
                  <a:pt x="4094512" y="2567305"/>
                </a:cubicBezTo>
                <a:cubicBezTo>
                  <a:pt x="4218619" y="2702344"/>
                  <a:pt x="4358159" y="2823234"/>
                  <a:pt x="4506699" y="2938980"/>
                </a:cubicBezTo>
                <a:cubicBezTo>
                  <a:pt x="4464901" y="2935122"/>
                  <a:pt x="4410886" y="2911330"/>
                  <a:pt x="4358802" y="2883679"/>
                </a:cubicBezTo>
                <a:cubicBezTo>
                  <a:pt x="4221193" y="2809730"/>
                  <a:pt x="4108016" y="2709416"/>
                  <a:pt x="3992913" y="2611032"/>
                </a:cubicBezTo>
                <a:cubicBezTo>
                  <a:pt x="3912534" y="2542227"/>
                  <a:pt x="3834084" y="2471493"/>
                  <a:pt x="3744057" y="2412332"/>
                </a:cubicBezTo>
                <a:cubicBezTo>
                  <a:pt x="3733770" y="2405903"/>
                  <a:pt x="3726696" y="2397543"/>
                  <a:pt x="3720909" y="2387254"/>
                </a:cubicBezTo>
                <a:cubicBezTo>
                  <a:pt x="3715764" y="2378252"/>
                  <a:pt x="3708047" y="2369893"/>
                  <a:pt x="3694545" y="2373750"/>
                </a:cubicBezTo>
                <a:cubicBezTo>
                  <a:pt x="3681041" y="2378252"/>
                  <a:pt x="3679754" y="2389827"/>
                  <a:pt x="3679754" y="2400116"/>
                </a:cubicBezTo>
                <a:cubicBezTo>
                  <a:pt x="3681684" y="2438698"/>
                  <a:pt x="3692615" y="2473421"/>
                  <a:pt x="3716407" y="2504287"/>
                </a:cubicBezTo>
                <a:cubicBezTo>
                  <a:pt x="3762706" y="2566020"/>
                  <a:pt x="3824437" y="2614247"/>
                  <a:pt x="3886168" y="2662474"/>
                </a:cubicBezTo>
                <a:cubicBezTo>
                  <a:pt x="3971693" y="2728707"/>
                  <a:pt x="4050787" y="2800727"/>
                  <a:pt x="4122163" y="2881107"/>
                </a:cubicBezTo>
                <a:cubicBezTo>
                  <a:pt x="4070721" y="2841882"/>
                  <a:pt x="4019277" y="2802013"/>
                  <a:pt x="3967191" y="2762788"/>
                </a:cubicBezTo>
                <a:cubicBezTo>
                  <a:pt x="3927966" y="2733209"/>
                  <a:pt x="3887455" y="2704914"/>
                  <a:pt x="3847588" y="2675978"/>
                </a:cubicBezTo>
                <a:cubicBezTo>
                  <a:pt x="3837941" y="2668905"/>
                  <a:pt x="3827652" y="2661189"/>
                  <a:pt x="3814150" y="2670833"/>
                </a:cubicBezTo>
                <a:cubicBezTo>
                  <a:pt x="3801931" y="2679193"/>
                  <a:pt x="3803861" y="2691412"/>
                  <a:pt x="3806433" y="2702986"/>
                </a:cubicBezTo>
                <a:cubicBezTo>
                  <a:pt x="3816078" y="2748641"/>
                  <a:pt x="3843086" y="2785294"/>
                  <a:pt x="3876524" y="2818089"/>
                </a:cubicBezTo>
                <a:cubicBezTo>
                  <a:pt x="3917034" y="2857314"/>
                  <a:pt x="3959476" y="2894611"/>
                  <a:pt x="4003201" y="2931907"/>
                </a:cubicBezTo>
                <a:cubicBezTo>
                  <a:pt x="3956261" y="2921618"/>
                  <a:pt x="3909319" y="2911330"/>
                  <a:pt x="3862377" y="2902971"/>
                </a:cubicBezTo>
                <a:cubicBezTo>
                  <a:pt x="3883596" y="2977562"/>
                  <a:pt x="3933110" y="2992353"/>
                  <a:pt x="3977480" y="3003927"/>
                </a:cubicBezTo>
                <a:cubicBezTo>
                  <a:pt x="4037283" y="3018716"/>
                  <a:pt x="4094512" y="3037365"/>
                  <a:pt x="4151101" y="3058585"/>
                </a:cubicBezTo>
                <a:cubicBezTo>
                  <a:pt x="4174892" y="3079805"/>
                  <a:pt x="4198686" y="3100383"/>
                  <a:pt x="4221834" y="3122245"/>
                </a:cubicBezTo>
                <a:cubicBezTo>
                  <a:pt x="4245627" y="3144753"/>
                  <a:pt x="4268133" y="3167259"/>
                  <a:pt x="4290640" y="3191050"/>
                </a:cubicBezTo>
                <a:cubicBezTo>
                  <a:pt x="4306715" y="3208411"/>
                  <a:pt x="4326007" y="3223203"/>
                  <a:pt x="4307359" y="3252781"/>
                </a:cubicBezTo>
                <a:cubicBezTo>
                  <a:pt x="4298999" y="3266285"/>
                  <a:pt x="4353655" y="3339593"/>
                  <a:pt x="4371019" y="3344093"/>
                </a:cubicBezTo>
                <a:cubicBezTo>
                  <a:pt x="4373591" y="3344735"/>
                  <a:pt x="4376162" y="3345380"/>
                  <a:pt x="4378091" y="3345380"/>
                </a:cubicBezTo>
                <a:cubicBezTo>
                  <a:pt x="4415390" y="3342808"/>
                  <a:pt x="4423749" y="3364671"/>
                  <a:pt x="4424390" y="3392322"/>
                </a:cubicBezTo>
                <a:cubicBezTo>
                  <a:pt x="4425034" y="3419328"/>
                  <a:pt x="4418604" y="3452766"/>
                  <a:pt x="4469403" y="3439262"/>
                </a:cubicBezTo>
                <a:cubicBezTo>
                  <a:pt x="4475190" y="3437977"/>
                  <a:pt x="4476478" y="3441834"/>
                  <a:pt x="4479048" y="3446336"/>
                </a:cubicBezTo>
                <a:cubicBezTo>
                  <a:pt x="4534350" y="3561439"/>
                  <a:pt x="4627590" y="3650178"/>
                  <a:pt x="4719544" y="3738917"/>
                </a:cubicBezTo>
                <a:cubicBezTo>
                  <a:pt x="4724691" y="3743419"/>
                  <a:pt x="4729833" y="3747920"/>
                  <a:pt x="4734977" y="3752421"/>
                </a:cubicBezTo>
                <a:cubicBezTo>
                  <a:pt x="4638523" y="3729915"/>
                  <a:pt x="4320218" y="3700977"/>
                  <a:pt x="4226978" y="3710624"/>
                </a:cubicBezTo>
                <a:cubicBezTo>
                  <a:pt x="4144027" y="3718984"/>
                  <a:pt x="3675254" y="3578802"/>
                  <a:pt x="3578155" y="3495850"/>
                </a:cubicBezTo>
                <a:cubicBezTo>
                  <a:pt x="3564651" y="3560796"/>
                  <a:pt x="3593587" y="3586517"/>
                  <a:pt x="3616738" y="3616098"/>
                </a:cubicBezTo>
                <a:cubicBezTo>
                  <a:pt x="3649531" y="3657895"/>
                  <a:pt x="3654676" y="3687475"/>
                  <a:pt x="3592944" y="3720913"/>
                </a:cubicBezTo>
                <a:cubicBezTo>
                  <a:pt x="3416109" y="3816082"/>
                  <a:pt x="3418038" y="3819297"/>
                  <a:pt x="3583942" y="3948546"/>
                </a:cubicBezTo>
                <a:cubicBezTo>
                  <a:pt x="3591659" y="3954335"/>
                  <a:pt x="3587800" y="3972982"/>
                  <a:pt x="3589730" y="3985844"/>
                </a:cubicBezTo>
                <a:cubicBezTo>
                  <a:pt x="3546645" y="4005135"/>
                  <a:pt x="3495846" y="3954978"/>
                  <a:pt x="3444404" y="4008992"/>
                </a:cubicBezTo>
                <a:cubicBezTo>
                  <a:pt x="3666250" y="4246272"/>
                  <a:pt x="4003845" y="4471979"/>
                  <a:pt x="4309931" y="4650101"/>
                </a:cubicBezTo>
                <a:cubicBezTo>
                  <a:pt x="4062362" y="4708617"/>
                  <a:pt x="3913819" y="4502845"/>
                  <a:pt x="3731840" y="4529209"/>
                </a:cubicBezTo>
                <a:cubicBezTo>
                  <a:pt x="3641172" y="4593512"/>
                  <a:pt x="3911247" y="4697685"/>
                  <a:pt x="3653390" y="4727908"/>
                </a:cubicBezTo>
                <a:cubicBezTo>
                  <a:pt x="3765278" y="4784495"/>
                  <a:pt x="3848230" y="4839796"/>
                  <a:pt x="3925393" y="4904742"/>
                </a:cubicBezTo>
                <a:cubicBezTo>
                  <a:pt x="4062362" y="5021132"/>
                  <a:pt x="4089368" y="5098297"/>
                  <a:pt x="4026352" y="5254555"/>
                </a:cubicBezTo>
                <a:cubicBezTo>
                  <a:pt x="3984554" y="5357440"/>
                  <a:pt x="3924108" y="5451967"/>
                  <a:pt x="3977480" y="5574787"/>
                </a:cubicBezTo>
                <a:cubicBezTo>
                  <a:pt x="4014133" y="5659024"/>
                  <a:pt x="3999986" y="5714325"/>
                  <a:pt x="3861090" y="5676385"/>
                </a:cubicBezTo>
                <a:cubicBezTo>
                  <a:pt x="3711264" y="5635875"/>
                  <a:pt x="3654676" y="5711753"/>
                  <a:pt x="3692615" y="5859008"/>
                </a:cubicBezTo>
                <a:cubicBezTo>
                  <a:pt x="3717051" y="5953535"/>
                  <a:pt x="3691328" y="5983115"/>
                  <a:pt x="3588443" y="5972183"/>
                </a:cubicBezTo>
                <a:cubicBezTo>
                  <a:pt x="3474625" y="5959965"/>
                  <a:pt x="3366596" y="5898233"/>
                  <a:pt x="3225771" y="5927814"/>
                </a:cubicBezTo>
                <a:cubicBezTo>
                  <a:pt x="3338301" y="6100148"/>
                  <a:pt x="3578798" y="6051276"/>
                  <a:pt x="3709977" y="6215251"/>
                </a:cubicBezTo>
                <a:cubicBezTo>
                  <a:pt x="3553719" y="6215893"/>
                  <a:pt x="3434115" y="6215251"/>
                  <a:pt x="3318367" y="6179240"/>
                </a:cubicBezTo>
                <a:cubicBezTo>
                  <a:pt x="3270140" y="6164451"/>
                  <a:pt x="3217411" y="6149662"/>
                  <a:pt x="3190403" y="6199174"/>
                </a:cubicBezTo>
                <a:cubicBezTo>
                  <a:pt x="3158252" y="6258978"/>
                  <a:pt x="3223841" y="6281484"/>
                  <a:pt x="3263066" y="6292415"/>
                </a:cubicBezTo>
                <a:cubicBezTo>
                  <a:pt x="3373669" y="6322638"/>
                  <a:pt x="3458550" y="6394014"/>
                  <a:pt x="3550504" y="6449958"/>
                </a:cubicBezTo>
                <a:cubicBezTo>
                  <a:pt x="3726616" y="6557427"/>
                  <a:pt x="3917990" y="6649139"/>
                  <a:pt x="4077239" y="6805655"/>
                </a:cubicBezTo>
                <a:lnTo>
                  <a:pt x="4125813" y="6858000"/>
                </a:lnTo>
                <a:lnTo>
                  <a:pt x="4084568" y="6858000"/>
                </a:lnTo>
                <a:lnTo>
                  <a:pt x="3991456" y="6828025"/>
                </a:lnTo>
                <a:cubicBezTo>
                  <a:pt x="3846743" y="6771357"/>
                  <a:pt x="3719301" y="6699136"/>
                  <a:pt x="3569795" y="6680810"/>
                </a:cubicBezTo>
                <a:cubicBezTo>
                  <a:pt x="3613040" y="6726948"/>
                  <a:pt x="3659338" y="6769067"/>
                  <a:pt x="3707747" y="6808392"/>
                </a:cubicBezTo>
                <a:lnTo>
                  <a:pt x="3775165" y="6858000"/>
                </a:lnTo>
                <a:lnTo>
                  <a:pt x="0" y="6858000"/>
                </a:lnTo>
                <a:close/>
              </a:path>
            </a:pathLst>
          </a:custGeom>
        </p:spPr>
      </p:pic>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4953000" y="2878372"/>
            <a:ext cx="6400800" cy="1406070"/>
          </a:xfrm>
        </p:spPr>
        <p:txBody>
          <a:bodyPr anchor="b">
            <a:normAutofit/>
          </a:bodyPr>
          <a:lstStyle/>
          <a:p>
            <a:r>
              <a:rPr lang="en-US"/>
              <a:t> Security Description</a:t>
            </a:r>
            <a:endParaRPr lang="en-US">
              <a:cs typeface="Calibri Light"/>
            </a:endParaRPr>
          </a:p>
        </p:txBody>
      </p:sp>
      <p:pic>
        <p:nvPicPr>
          <p:cNvPr id="10" name="Picture 10" descr="Graphical user interface&#10;&#10;Description automatically generated">
            <a:extLst>
              <a:ext uri="{FF2B5EF4-FFF2-40B4-BE49-F238E27FC236}">
                <a16:creationId xmlns:a16="http://schemas.microsoft.com/office/drawing/2014/main" id="{0F12A64A-311E-8F49-F6EB-EA60C8630B7E}"/>
              </a:ext>
            </a:extLst>
          </p:cNvPr>
          <p:cNvPicPr>
            <a:picLocks noChangeAspect="1"/>
          </p:cNvPicPr>
          <p:nvPr/>
        </p:nvPicPr>
        <p:blipFill rotWithShape="1">
          <a:blip r:embed="rId3"/>
          <a:srcRect b="10847"/>
          <a:stretch/>
        </p:blipFill>
        <p:spPr>
          <a:xfrm>
            <a:off x="7653520" y="10"/>
            <a:ext cx="4538480" cy="2624956"/>
          </a:xfrm>
          <a:custGeom>
            <a:avLst/>
            <a:gdLst/>
            <a:ahLst/>
            <a:cxnLst/>
            <a:rect l="l" t="t" r="r" b="b"/>
            <a:pathLst>
              <a:path w="4538480" h="2624966">
                <a:moveTo>
                  <a:pt x="0" y="0"/>
                </a:moveTo>
                <a:lnTo>
                  <a:pt x="4538480" y="0"/>
                </a:lnTo>
                <a:lnTo>
                  <a:pt x="4538480" y="2278570"/>
                </a:lnTo>
                <a:lnTo>
                  <a:pt x="4520384" y="2284270"/>
                </a:lnTo>
                <a:cubicBezTo>
                  <a:pt x="3945063" y="2457853"/>
                  <a:pt x="2850619" y="2701056"/>
                  <a:pt x="1497830" y="2602030"/>
                </a:cubicBezTo>
                <a:cubicBezTo>
                  <a:pt x="1428382" y="2596885"/>
                  <a:pt x="1362793" y="2593669"/>
                  <a:pt x="1295917" y="2591098"/>
                </a:cubicBezTo>
                <a:cubicBezTo>
                  <a:pt x="852222" y="2571324"/>
                  <a:pt x="414677" y="2559146"/>
                  <a:pt x="120277" y="2541000"/>
                </a:cubicBezTo>
                <a:lnTo>
                  <a:pt x="0" y="2532395"/>
                </a:lnTo>
                <a:close/>
              </a:path>
            </a:pathLst>
          </a:custGeom>
        </p:spPr>
      </p:pic>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4952999" y="4445309"/>
            <a:ext cx="6400800" cy="1693099"/>
          </a:xfrm>
        </p:spPr>
        <p:txBody>
          <a:bodyPr vert="horz" lIns="91440" tIns="45720" rIns="91440" bIns="45720" rtlCol="0">
            <a:normAutofit/>
          </a:bodyPr>
          <a:lstStyle/>
          <a:p>
            <a:r>
              <a:rPr lang="en-US" sz="1900">
                <a:latin typeface="Times New Roman"/>
                <a:cs typeface="Times New Roman"/>
              </a:rPr>
              <a:t>To maintain good security operations, Lockheed employs a combination of software, hardware, practices, and people. This is done by implementing good security functions such as firewalls , intrusion detection, intrusion prevention, access controls, policies, procedures, training, and having a dedicated team of security professionals.</a:t>
            </a:r>
          </a:p>
          <a:p>
            <a:endParaRPr lang="en-US" sz="1900">
              <a:latin typeface="Times New Roman"/>
              <a:cs typeface="Times New Roman"/>
            </a:endParaRPr>
          </a:p>
        </p:txBody>
      </p:sp>
    </p:spTree>
    <p:extLst>
      <p:ext uri="{BB962C8B-B14F-4D97-AF65-F5344CB8AC3E}">
        <p14:creationId xmlns:p14="http://schemas.microsoft.com/office/powerpoint/2010/main" val="2083789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4" name="Rectangle 283">
            <a:extLst>
              <a:ext uri="{FF2B5EF4-FFF2-40B4-BE49-F238E27FC236}">
                <a16:creationId xmlns:a16="http://schemas.microsoft.com/office/drawing/2014/main" id="{738F59A4-4431-460D-8E49-6E65C189A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6" name="Group 285">
            <a:extLst>
              <a:ext uri="{FF2B5EF4-FFF2-40B4-BE49-F238E27FC236}">
                <a16:creationId xmlns:a16="http://schemas.microsoft.com/office/drawing/2014/main" id="{8A919B9C-5C01-47E4-B2F2-45F589208A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87" name="Rectangle 286">
              <a:extLst>
                <a:ext uri="{FF2B5EF4-FFF2-40B4-BE49-F238E27FC236}">
                  <a16:creationId xmlns:a16="http://schemas.microsoft.com/office/drawing/2014/main" id="{E85A82CE-D835-4542-BE8D-62A8F5A94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Rectangle 287">
              <a:extLst>
                <a:ext uri="{FF2B5EF4-FFF2-40B4-BE49-F238E27FC236}">
                  <a16:creationId xmlns:a16="http://schemas.microsoft.com/office/drawing/2014/main" id="{063D7EF0-3AC8-4029-B55D-EBDD733D3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69" name="Picture 469">
            <a:extLst>
              <a:ext uri="{FF2B5EF4-FFF2-40B4-BE49-F238E27FC236}">
                <a16:creationId xmlns:a16="http://schemas.microsoft.com/office/drawing/2014/main" id="{2FE06360-5F77-E0C5-078A-75286345F825}"/>
              </a:ext>
            </a:extLst>
          </p:cNvPr>
          <p:cNvPicPr>
            <a:picLocks noChangeAspect="1"/>
          </p:cNvPicPr>
          <p:nvPr/>
        </p:nvPicPr>
        <p:blipFill>
          <a:blip r:embed="rId2"/>
          <a:stretch>
            <a:fillRect/>
          </a:stretch>
        </p:blipFill>
        <p:spPr>
          <a:xfrm>
            <a:off x="-2920" y="-4456"/>
            <a:ext cx="12188007" cy="6861996"/>
          </a:xfrm>
          <a:prstGeom prst="rect">
            <a:avLst/>
          </a:prstGeom>
        </p:spPr>
      </p:pic>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4060980" y="-229726"/>
            <a:ext cx="4266687" cy="1335395"/>
          </a:xfrm>
        </p:spPr>
        <p:txBody>
          <a:bodyPr>
            <a:normAutofit/>
          </a:bodyPr>
          <a:lstStyle/>
          <a:p>
            <a:r>
              <a:rPr lang="en-US" sz="3200" dirty="0">
                <a:latin typeface="Times New Roman"/>
                <a:cs typeface="Times New Roman"/>
              </a:rPr>
              <a:t>Security S.W.O.T Matrix</a:t>
            </a:r>
          </a:p>
        </p:txBody>
      </p:sp>
      <p:graphicFrame>
        <p:nvGraphicFramePr>
          <p:cNvPr id="9" name="Content Placeholder 2">
            <a:extLst>
              <a:ext uri="{FF2B5EF4-FFF2-40B4-BE49-F238E27FC236}">
                <a16:creationId xmlns:a16="http://schemas.microsoft.com/office/drawing/2014/main" id="{799548AB-1230-A14E-35BE-729E759CBF20}"/>
              </a:ext>
            </a:extLst>
          </p:cNvPr>
          <p:cNvGraphicFramePr>
            <a:graphicFrameLocks noGrp="1"/>
          </p:cNvGraphicFramePr>
          <p:nvPr>
            <p:ph idx="1"/>
            <p:extLst>
              <p:ext uri="{D42A27DB-BD31-4B8C-83A1-F6EECF244321}">
                <p14:modId xmlns:p14="http://schemas.microsoft.com/office/powerpoint/2010/main" val="1461370599"/>
              </p:ext>
            </p:extLst>
          </p:nvPr>
        </p:nvGraphicFramePr>
        <p:xfrm>
          <a:off x="1698584" y="1869714"/>
          <a:ext cx="8792759" cy="44882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A859C48C-0B84-D8D7-03B1-B6565724F62A}"/>
              </a:ext>
            </a:extLst>
          </p:cNvPr>
          <p:cNvSpPr txBox="1"/>
          <p:nvPr/>
        </p:nvSpPr>
        <p:spPr>
          <a:xfrm>
            <a:off x="174915" y="610252"/>
            <a:ext cx="1184449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548640">
              <a:spcAft>
                <a:spcPts val="600"/>
              </a:spcAft>
            </a:pPr>
            <a:r>
              <a:rPr lang="en-US" sz="1400" kern="1200" dirty="0">
                <a:latin typeface="Times New Roman"/>
                <a:ea typeface="+mn-ea"/>
                <a:cs typeface="Times New Roman"/>
              </a:rPr>
              <a:t>To help assess Lockheed Martin’s security posture, a Strengths-Weaknesses-Opportunities-Threats (SWOT) matrix was conducted. A SWOT matrix is a tool that can be used to help define the SWOT properties in an organization.</a:t>
            </a:r>
            <a:endParaRPr lang="en-US" sz="1200" dirty="0">
              <a:cs typeface="Calibri"/>
            </a:endParaRPr>
          </a:p>
        </p:txBody>
      </p:sp>
    </p:spTree>
    <p:extLst>
      <p:ext uri="{BB962C8B-B14F-4D97-AF65-F5344CB8AC3E}">
        <p14:creationId xmlns:p14="http://schemas.microsoft.com/office/powerpoint/2010/main" val="1853496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11">
            <a:extLst>
              <a:ext uri="{FF2B5EF4-FFF2-40B4-BE49-F238E27FC236}">
                <a16:creationId xmlns:a16="http://schemas.microsoft.com/office/drawing/2014/main" id="{0CCC4BA0-1298-4DBD-86F1-B51D8C9D3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2989778" y="-913824"/>
            <a:ext cx="6607396" cy="1667997"/>
          </a:xfrm>
        </p:spPr>
        <p:txBody>
          <a:bodyPr anchor="b">
            <a:normAutofit/>
          </a:bodyPr>
          <a:lstStyle/>
          <a:p>
            <a:r>
              <a:rPr lang="en-US" sz="4000" dirty="0"/>
              <a:t>Strategic Roles of Stakeholders</a:t>
            </a:r>
          </a:p>
        </p:txBody>
      </p:sp>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497301" y="1530396"/>
            <a:ext cx="6548403" cy="4311831"/>
          </a:xfrm>
        </p:spPr>
        <p:txBody>
          <a:bodyPr vert="horz" lIns="91440" tIns="45720" rIns="91440" bIns="45720" rtlCol="0" anchor="t">
            <a:noAutofit/>
          </a:bodyPr>
          <a:lstStyle/>
          <a:p>
            <a:pPr>
              <a:lnSpc>
                <a:spcPct val="100000"/>
              </a:lnSpc>
            </a:pPr>
            <a:r>
              <a:rPr lang="en-US" sz="1400" u="sng" dirty="0">
                <a:latin typeface="Times New Roman"/>
                <a:cs typeface="Times New Roman"/>
              </a:rPr>
              <a:t>Board of Directors</a:t>
            </a:r>
            <a:r>
              <a:rPr lang="en-US" sz="1400" dirty="0">
                <a:latin typeface="Times New Roman"/>
                <a:cs typeface="Times New Roman"/>
              </a:rPr>
              <a:t>: Provide the funding for security initiatives, monitor organizations compliance, and set security policies and guidelines.</a:t>
            </a:r>
            <a:endParaRPr lang="en-US" sz="1400">
              <a:latin typeface="Times New Roman"/>
              <a:cs typeface="Calibri"/>
            </a:endParaRPr>
          </a:p>
          <a:p>
            <a:pPr>
              <a:lnSpc>
                <a:spcPct val="100000"/>
              </a:lnSpc>
            </a:pPr>
            <a:r>
              <a:rPr lang="en-US" sz="1400" u="sng" dirty="0">
                <a:latin typeface="Times New Roman"/>
                <a:cs typeface="Times New Roman"/>
              </a:rPr>
              <a:t>Senior Management</a:t>
            </a:r>
            <a:r>
              <a:rPr lang="en-US" sz="1400" dirty="0">
                <a:latin typeface="Times New Roman"/>
                <a:cs typeface="Times New Roman"/>
              </a:rPr>
              <a:t>: Implements security policies and guidelines set by the Board of Directors. They ensure security initiatives align with the overall strategy, while simultaneously managing risk.</a:t>
            </a:r>
            <a:endParaRPr lang="en-US" sz="1400">
              <a:latin typeface="Times New Roman"/>
              <a:cs typeface="Calibri"/>
            </a:endParaRPr>
          </a:p>
          <a:p>
            <a:pPr>
              <a:lnSpc>
                <a:spcPct val="100000"/>
              </a:lnSpc>
            </a:pPr>
            <a:r>
              <a:rPr lang="en-US" sz="1400" u="sng" dirty="0">
                <a:latin typeface="Times New Roman"/>
                <a:cs typeface="Times New Roman"/>
              </a:rPr>
              <a:t>Chief Information Security Officer</a:t>
            </a:r>
            <a:r>
              <a:rPr lang="en-US" sz="1400" dirty="0">
                <a:latin typeface="Times New Roman"/>
                <a:cs typeface="Times New Roman"/>
              </a:rPr>
              <a:t>: Responsible for the security posture of the organization. They create policies and procedures, handle incidents, oversee the security program, and provide guidance to the senior management.</a:t>
            </a:r>
            <a:endParaRPr lang="en-US" sz="1400">
              <a:latin typeface="Times New Roman"/>
              <a:cs typeface="Calibri"/>
            </a:endParaRPr>
          </a:p>
          <a:p>
            <a:pPr>
              <a:lnSpc>
                <a:spcPct val="100000"/>
              </a:lnSpc>
            </a:pPr>
            <a:r>
              <a:rPr lang="en-US" sz="1400" u="sng" dirty="0">
                <a:latin typeface="Times New Roman"/>
                <a:cs typeface="Times New Roman"/>
              </a:rPr>
              <a:t>IT Management</a:t>
            </a:r>
            <a:r>
              <a:rPr lang="en-US" sz="1400" dirty="0">
                <a:latin typeface="Times New Roman"/>
                <a:cs typeface="Times New Roman"/>
              </a:rPr>
              <a:t>: Oversees implementation of security controls. They also monitor events, mitigates threats, and patch vulnerabilities. </a:t>
            </a:r>
            <a:endParaRPr lang="en-US" sz="1400">
              <a:latin typeface="Times New Roman"/>
              <a:cs typeface="Calibri"/>
            </a:endParaRPr>
          </a:p>
          <a:p>
            <a:pPr>
              <a:lnSpc>
                <a:spcPct val="100000"/>
              </a:lnSpc>
            </a:pPr>
            <a:r>
              <a:rPr lang="en-US" sz="1400" u="sng" dirty="0">
                <a:latin typeface="Times New Roman"/>
                <a:cs typeface="Times New Roman"/>
              </a:rPr>
              <a:t>Functional Area Management</a:t>
            </a:r>
            <a:r>
              <a:rPr lang="en-US" sz="1400" dirty="0">
                <a:latin typeface="Times New Roman"/>
                <a:cs typeface="Times New Roman"/>
              </a:rPr>
              <a:t>: A more specialized management that focuses on their respective areas. They ensure personnel are trained and can perform their duties within their responsibilities.</a:t>
            </a:r>
            <a:endParaRPr lang="en-US" sz="1400">
              <a:latin typeface="Times New Roman"/>
              <a:cs typeface="Calibri"/>
            </a:endParaRPr>
          </a:p>
          <a:p>
            <a:pPr>
              <a:lnSpc>
                <a:spcPct val="100000"/>
              </a:lnSpc>
            </a:pPr>
            <a:r>
              <a:rPr lang="en-US" sz="1400" u="sng" dirty="0">
                <a:latin typeface="Times New Roman"/>
                <a:cs typeface="Times New Roman"/>
              </a:rPr>
              <a:t>Information Security Personnel</a:t>
            </a:r>
            <a:r>
              <a:rPr lang="en-US" sz="1400" dirty="0">
                <a:latin typeface="Times New Roman"/>
                <a:cs typeface="Times New Roman"/>
              </a:rPr>
              <a:t>: Implement and maintain security controls by monitoring, managing, and reacting to security events.</a:t>
            </a:r>
            <a:endParaRPr lang="en-US" sz="1400">
              <a:latin typeface="Times New Roman"/>
              <a:cs typeface="Calibri"/>
            </a:endParaRPr>
          </a:p>
          <a:p>
            <a:pPr>
              <a:lnSpc>
                <a:spcPct val="100000"/>
              </a:lnSpc>
            </a:pPr>
            <a:r>
              <a:rPr lang="en-US" sz="1400" u="sng" dirty="0">
                <a:latin typeface="Times New Roman"/>
                <a:cs typeface="Times New Roman"/>
              </a:rPr>
              <a:t>End users</a:t>
            </a:r>
            <a:r>
              <a:rPr lang="en-US" sz="1400" dirty="0">
                <a:latin typeface="Times New Roman"/>
                <a:cs typeface="Times New Roman"/>
              </a:rPr>
              <a:t>: A responsible for following policies and procedures and reporting incidents. They should be properly trained to better understand maintaining security.</a:t>
            </a:r>
            <a:endParaRPr lang="en-US" sz="1400">
              <a:latin typeface="Times New Roman"/>
              <a:cs typeface="Calibri" panose="020F0502020204030204"/>
            </a:endParaRPr>
          </a:p>
          <a:p>
            <a:endParaRPr lang="en-US" sz="1400" dirty="0">
              <a:latin typeface="Times New Roman"/>
              <a:cs typeface="Times New Roman"/>
            </a:endParaRPr>
          </a:p>
          <a:p>
            <a:endParaRPr lang="en-US" sz="1400" dirty="0">
              <a:latin typeface="Times New Roman"/>
              <a:cs typeface="Calibri"/>
            </a:endParaRPr>
          </a:p>
        </p:txBody>
      </p:sp>
      <p:pic>
        <p:nvPicPr>
          <p:cNvPr id="7" name="Picture 7">
            <a:extLst>
              <a:ext uri="{FF2B5EF4-FFF2-40B4-BE49-F238E27FC236}">
                <a16:creationId xmlns:a16="http://schemas.microsoft.com/office/drawing/2014/main" id="{88ACDA4B-944E-5DB6-5388-1976D07B4701}"/>
              </a:ext>
            </a:extLst>
          </p:cNvPr>
          <p:cNvPicPr>
            <a:picLocks noChangeAspect="1"/>
          </p:cNvPicPr>
          <p:nvPr/>
        </p:nvPicPr>
        <p:blipFill rotWithShape="1">
          <a:blip r:embed="rId2"/>
          <a:srcRect l="4786" r="36214" b="-1"/>
          <a:stretch/>
        </p:blipFill>
        <p:spPr>
          <a:xfrm>
            <a:off x="6879219" y="858774"/>
            <a:ext cx="5144673" cy="5144673"/>
          </a:xfrm>
          <a:custGeom>
            <a:avLst/>
            <a:gdLst/>
            <a:ahLst/>
            <a:cxnLst/>
            <a:rect l="l" t="t" r="r" b="b"/>
            <a:pathLst>
              <a:path w="4694238" h="4694238">
                <a:moveTo>
                  <a:pt x="2347119" y="0"/>
                </a:moveTo>
                <a:cubicBezTo>
                  <a:pt x="3643397" y="0"/>
                  <a:pt x="4694238" y="1050841"/>
                  <a:pt x="4694238" y="2347119"/>
                </a:cubicBezTo>
                <a:cubicBezTo>
                  <a:pt x="4694238" y="3643397"/>
                  <a:pt x="3643397" y="4694238"/>
                  <a:pt x="2347119" y="4694238"/>
                </a:cubicBezTo>
                <a:cubicBezTo>
                  <a:pt x="1050841" y="4694238"/>
                  <a:pt x="0" y="3643397"/>
                  <a:pt x="0" y="2347119"/>
                </a:cubicBezTo>
                <a:cubicBezTo>
                  <a:pt x="0" y="1050841"/>
                  <a:pt x="1050841" y="0"/>
                  <a:pt x="2347119" y="0"/>
                </a:cubicBezTo>
                <a:close/>
              </a:path>
            </a:pathLst>
          </a:custGeom>
        </p:spPr>
      </p:pic>
      <p:sp>
        <p:nvSpPr>
          <p:cNvPr id="11" name="Rectangle 13">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5">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6632B2B3-E618-C8EF-E7DC-D77720F5C488}"/>
              </a:ext>
            </a:extLst>
          </p:cNvPr>
          <p:cNvSpPr txBox="1"/>
          <p:nvPr/>
        </p:nvSpPr>
        <p:spPr>
          <a:xfrm>
            <a:off x="368710" y="752168"/>
            <a:ext cx="764949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latin typeface="Times New Roman"/>
                <a:cs typeface="Times New Roman"/>
              </a:rPr>
              <a:t>To address organizational challenges, it is essential that roles are clearly defined to all stakeholders. There should be a coordinated effort from all parties to ensure the organizations security posture.</a:t>
            </a:r>
            <a:endParaRPr lang="en-US" sz="1400" dirty="0"/>
          </a:p>
        </p:txBody>
      </p:sp>
    </p:spTree>
    <p:extLst>
      <p:ext uri="{BB962C8B-B14F-4D97-AF65-F5344CB8AC3E}">
        <p14:creationId xmlns:p14="http://schemas.microsoft.com/office/powerpoint/2010/main" val="3680962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31BF440-39FA-4087-84CC-2EEC0BBDA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finger pointing on a tablet with green neon lights">
            <a:extLst>
              <a:ext uri="{FF2B5EF4-FFF2-40B4-BE49-F238E27FC236}">
                <a16:creationId xmlns:a16="http://schemas.microsoft.com/office/drawing/2014/main" id="{6D120376-5982-F4C8-94E7-8DC462BF9A01}"/>
              </a:ext>
            </a:extLst>
          </p:cNvPr>
          <p:cNvPicPr>
            <a:picLocks noChangeAspect="1"/>
          </p:cNvPicPr>
          <p:nvPr/>
        </p:nvPicPr>
        <p:blipFill rotWithShape="1">
          <a:blip r:embed="rId2"/>
          <a:srcRect t="31028" r="-2" b="-2"/>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sp useBgFill="1">
        <p:nvSpPr>
          <p:cNvPr id="17" name="Freeform: Shape 16">
            <a:extLst>
              <a:ext uri="{FF2B5EF4-FFF2-40B4-BE49-F238E27FC236}">
                <a16:creationId xmlns:a16="http://schemas.microsoft.com/office/drawing/2014/main" id="{F04E4CBA-303B-48BD-8451-C2701CB0EE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F6CA58B3-AFCC-4A40-9882-50D50808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EED6108A-5F72-FEAE-55E5-8C0FD03127E4}"/>
              </a:ext>
            </a:extLst>
          </p:cNvPr>
          <p:cNvSpPr>
            <a:spLocks noGrp="1"/>
          </p:cNvSpPr>
          <p:nvPr>
            <p:ph type="title"/>
          </p:nvPr>
        </p:nvSpPr>
        <p:spPr>
          <a:xfrm>
            <a:off x="448056" y="859536"/>
            <a:ext cx="4832802" cy="1243584"/>
          </a:xfrm>
        </p:spPr>
        <p:txBody>
          <a:bodyPr>
            <a:normAutofit/>
          </a:bodyPr>
          <a:lstStyle/>
          <a:p>
            <a:r>
              <a:rPr lang="en-US" sz="3400"/>
              <a:t>Addressing Threats.</a:t>
            </a:r>
          </a:p>
        </p:txBody>
      </p:sp>
      <p:sp>
        <p:nvSpPr>
          <p:cNvPr id="21" name="Rectangle 20">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3" name="Rectangle 22">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CA00AE6B-AA30-4CF8-BA6F-339B780AD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448056" y="2512611"/>
            <a:ext cx="4832803" cy="3664351"/>
          </a:xfrm>
        </p:spPr>
        <p:txBody>
          <a:bodyPr vert="horz" lIns="91440" tIns="45720" rIns="91440" bIns="45720" rtlCol="0">
            <a:normAutofit/>
          </a:bodyPr>
          <a:lstStyle/>
          <a:p>
            <a:r>
              <a:rPr lang="en-US" sz="1100">
                <a:latin typeface="Times New Roman"/>
                <a:cs typeface="Times New Roman"/>
              </a:rPr>
              <a:t>Addressing the threats mentioned above of employee awareness, training, and timely implementation of updates are crucial when maintaining a strong security posture. Failing to address these weaknesses can result in avoidable security incidents.</a:t>
            </a:r>
            <a:endParaRPr lang="en-US" sz="1100"/>
          </a:p>
          <a:p>
            <a:r>
              <a:rPr lang="en-US" sz="1100" u="sng">
                <a:latin typeface="Times New Roman"/>
                <a:cs typeface="Times New Roman"/>
              </a:rPr>
              <a:t>Increased Risk of Security Breaches</a:t>
            </a:r>
            <a:r>
              <a:rPr lang="en-US" sz="1100">
                <a:latin typeface="Times New Roman"/>
                <a:cs typeface="Times New Roman"/>
              </a:rPr>
              <a:t>: Not providing proper training, having poor employee comprehension, and not implementing patches and updates in a timely manner can lead to increased risk of breaches.</a:t>
            </a:r>
            <a:endParaRPr lang="en-US" sz="1100"/>
          </a:p>
          <a:p>
            <a:r>
              <a:rPr lang="en-US" sz="1100" u="sng">
                <a:latin typeface="Times New Roman"/>
                <a:cs typeface="Times New Roman"/>
              </a:rPr>
              <a:t>Reduced Effectiveness of Security Controls</a:t>
            </a:r>
            <a:r>
              <a:rPr lang="en-US" sz="1100">
                <a:latin typeface="Times New Roman"/>
                <a:cs typeface="Times New Roman"/>
              </a:rPr>
              <a:t>: If employees are not knowledgeable about the security controls, they are more like to use them in a reduced manner. Similarly, if updates and patches are not performed the controls are likely to be used in a reduced state.</a:t>
            </a:r>
            <a:endParaRPr lang="en-US" sz="1100"/>
          </a:p>
          <a:p>
            <a:r>
              <a:rPr lang="en-US" sz="1100" u="sng">
                <a:latin typeface="Times New Roman"/>
                <a:cs typeface="Times New Roman"/>
              </a:rPr>
              <a:t>Agitated Compliance and Regulation</a:t>
            </a:r>
            <a:r>
              <a:rPr lang="en-US" sz="1100">
                <a:latin typeface="Times New Roman"/>
                <a:cs typeface="Times New Roman"/>
              </a:rPr>
              <a:t>: Failing to address employee awareness and applying updates and patches can lead to compliance and regulation issues down the road. Negligent employees can cause all types of havoc within compliance while failing to update systems can also be against regulations.</a:t>
            </a:r>
            <a:endParaRPr lang="en-US" sz="1100"/>
          </a:p>
          <a:p>
            <a:br>
              <a:rPr lang="en-US" sz="1100"/>
            </a:br>
            <a:br>
              <a:rPr lang="en-US" sz="1100"/>
            </a:br>
            <a:endParaRPr lang="en-US" sz="1100"/>
          </a:p>
          <a:p>
            <a:endParaRPr lang="en-US" sz="1100"/>
          </a:p>
        </p:txBody>
      </p:sp>
      <p:pic>
        <p:nvPicPr>
          <p:cNvPr id="14" name="Picture 5" descr="A picture containing logo&#10;&#10;Description automatically generated">
            <a:extLst>
              <a:ext uri="{FF2B5EF4-FFF2-40B4-BE49-F238E27FC236}">
                <a16:creationId xmlns:a16="http://schemas.microsoft.com/office/drawing/2014/main" id="{4FCD4B4B-D972-DF5A-5E2F-5B0E8B74B2E8}"/>
              </a:ext>
            </a:extLst>
          </p:cNvPr>
          <p:cNvPicPr>
            <a:picLocks noChangeAspect="1"/>
          </p:cNvPicPr>
          <p:nvPr/>
        </p:nvPicPr>
        <p:blipFill>
          <a:blip r:embed="rId3"/>
          <a:stretch>
            <a:fillRect/>
          </a:stretch>
        </p:blipFill>
        <p:spPr>
          <a:xfrm>
            <a:off x="6098293" y="3026126"/>
            <a:ext cx="5950175" cy="2947762"/>
          </a:xfrm>
          <a:prstGeom prst="rect">
            <a:avLst/>
          </a:prstGeom>
        </p:spPr>
      </p:pic>
    </p:spTree>
    <p:extLst>
      <p:ext uri="{BB962C8B-B14F-4D97-AF65-F5344CB8AC3E}">
        <p14:creationId xmlns:p14="http://schemas.microsoft.com/office/powerpoint/2010/main" val="7386321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B408CF-06C3-BB1B-462B-F900473F3712}"/>
              </a:ext>
            </a:extLst>
          </p:cNvPr>
          <p:cNvSpPr>
            <a:spLocks noGrp="1"/>
          </p:cNvSpPr>
          <p:nvPr>
            <p:ph idx="1"/>
          </p:nvPr>
        </p:nvSpPr>
        <p:spPr>
          <a:xfrm>
            <a:off x="523875" y="2189162"/>
            <a:ext cx="10515600" cy="4195763"/>
          </a:xfrm>
        </p:spPr>
        <p:txBody>
          <a:bodyPr vert="horz" lIns="91440" tIns="45720" rIns="91440" bIns="45720" rtlCol="0" anchor="t">
            <a:normAutofit/>
          </a:bodyPr>
          <a:lstStyle/>
          <a:p>
            <a:endParaRPr lang="en-US" dirty="0"/>
          </a:p>
          <a:p>
            <a:pPr marL="457200" lvl="1" indent="0">
              <a:buNone/>
            </a:pPr>
            <a:endParaRPr lang="en-US" dirty="0"/>
          </a:p>
        </p:txBody>
      </p:sp>
      <p:pic>
        <p:nvPicPr>
          <p:cNvPr id="2" name="Picture 3" descr="A picture containing indoor, black, airplane, propeller&#10;&#10;Description automatically generated">
            <a:extLst>
              <a:ext uri="{FF2B5EF4-FFF2-40B4-BE49-F238E27FC236}">
                <a16:creationId xmlns:a16="http://schemas.microsoft.com/office/drawing/2014/main" id="{76C0FB48-9289-D8AE-AA47-374E61F91CF2}"/>
              </a:ext>
            </a:extLst>
          </p:cNvPr>
          <p:cNvPicPr>
            <a:picLocks noChangeAspect="1"/>
          </p:cNvPicPr>
          <p:nvPr/>
        </p:nvPicPr>
        <p:blipFill>
          <a:blip r:embed="rId2"/>
          <a:stretch>
            <a:fillRect/>
          </a:stretch>
        </p:blipFill>
        <p:spPr>
          <a:xfrm>
            <a:off x="577811" y="946493"/>
            <a:ext cx="11092474" cy="5862583"/>
          </a:xfrm>
          <a:prstGeom prst="rect">
            <a:avLst/>
          </a:prstGeom>
        </p:spPr>
      </p:pic>
      <p:sp>
        <p:nvSpPr>
          <p:cNvPr id="6" name="Title 5">
            <a:extLst>
              <a:ext uri="{FF2B5EF4-FFF2-40B4-BE49-F238E27FC236}">
                <a16:creationId xmlns:a16="http://schemas.microsoft.com/office/drawing/2014/main" id="{9C4B031A-E1E2-DB7E-338E-6F57326EEE7E}"/>
              </a:ext>
            </a:extLst>
          </p:cNvPr>
          <p:cNvSpPr>
            <a:spLocks noGrp="1"/>
          </p:cNvSpPr>
          <p:nvPr>
            <p:ph type="title"/>
          </p:nvPr>
        </p:nvSpPr>
        <p:spPr>
          <a:xfrm>
            <a:off x="5647872" y="217160"/>
            <a:ext cx="1090923" cy="1325562"/>
          </a:xfrm>
        </p:spPr>
        <p:txBody>
          <a:bodyPr/>
          <a:lstStyle/>
          <a:p>
            <a:r>
              <a:rPr lang="en-US" dirty="0"/>
              <a:t>Fin.</a:t>
            </a:r>
          </a:p>
        </p:txBody>
      </p:sp>
    </p:spTree>
    <p:extLst>
      <p:ext uri="{BB962C8B-B14F-4D97-AF65-F5344CB8AC3E}">
        <p14:creationId xmlns:p14="http://schemas.microsoft.com/office/powerpoint/2010/main" val="247231592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Balancing Ac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tf66906339_win32</Template>
  <TotalTime>0</TotalTime>
  <Words>1432</Words>
  <Application>Microsoft Office PowerPoint</Application>
  <PresentationFormat>Widescreen</PresentationFormat>
  <Paragraphs>175</Paragraphs>
  <Slides>7</Slides>
  <Notes>0</Notes>
  <HiddenSlides>0</HiddenSlides>
  <MMClips>19</MMClips>
  <ScaleCrop>false</ScaleCrop>
  <HeadingPairs>
    <vt:vector size="4" baseType="variant">
      <vt:variant>
        <vt:lpstr>Theme</vt:lpstr>
      </vt:variant>
      <vt:variant>
        <vt:i4>5</vt:i4>
      </vt:variant>
      <vt:variant>
        <vt:lpstr>Slide Titles</vt:lpstr>
      </vt:variant>
      <vt:variant>
        <vt:i4>7</vt:i4>
      </vt:variant>
    </vt:vector>
  </HeadingPairs>
  <TitlesOfParts>
    <vt:vector size="12" baseType="lpstr">
      <vt:lpstr>Office Theme</vt:lpstr>
      <vt:lpstr>Balancing Act</vt:lpstr>
      <vt:lpstr>Wellspring</vt:lpstr>
      <vt:lpstr>Star of the show</vt:lpstr>
      <vt:lpstr>Amusements</vt:lpstr>
      <vt:lpstr>ISEC 0635: Information Security Operations Management Winter Term 2023 Professor Ling Wang Eric Webb Assignment 1: Executive Summary of Lockheed Martin's Security Operations.</vt:lpstr>
      <vt:lpstr>Lockheed Martin Overview</vt:lpstr>
      <vt:lpstr> Security Description</vt:lpstr>
      <vt:lpstr>Security S.W.O.T Matrix</vt:lpstr>
      <vt:lpstr>Strategic Roles of Stakeholders</vt:lpstr>
      <vt:lpstr>Addressing Threats.</vt:lpstr>
      <vt:lpstr>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ISEC 0635: Information Security Operations Management y </dc:title>
  <dc:creator/>
  <cp:lastModifiedBy/>
  <cp:revision>521</cp:revision>
  <dcterms:created xsi:type="dcterms:W3CDTF">2021-12-08T21:54:28Z</dcterms:created>
  <dcterms:modified xsi:type="dcterms:W3CDTF">2023-03-25T02:57:57Z</dcterms:modified>
</cp:coreProperties>
</file>